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4" r:id="rId9"/>
    <p:sldId id="288"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248432-9C93-406D-95F5-6444AD7C3B7E}"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AA7412-6677-472E-AB14-DFE43375CA4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48432-9C93-406D-95F5-6444AD7C3B7E}"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AA7412-6677-472E-AB14-DFE43375CA4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48432-9C93-406D-95F5-6444AD7C3B7E}"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AA7412-6677-472E-AB14-DFE43375CA4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48432-9C93-406D-95F5-6444AD7C3B7E}"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AA7412-6677-472E-AB14-DFE43375CA4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248432-9C93-406D-95F5-6444AD7C3B7E}"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AA7412-6677-472E-AB14-DFE43375CA4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248432-9C93-406D-95F5-6444AD7C3B7E}"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AA7412-6677-472E-AB14-DFE43375CA4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248432-9C93-406D-95F5-6444AD7C3B7E}" type="datetimeFigureOut">
              <a:rPr lang="en-US" smtClean="0"/>
              <a:pPr/>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AA7412-6677-472E-AB14-DFE43375CA4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248432-9C93-406D-95F5-6444AD7C3B7E}" type="datetimeFigureOut">
              <a:rPr lang="en-US" smtClean="0"/>
              <a:pPr/>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AA7412-6677-472E-AB14-DFE43375CA4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48432-9C93-406D-95F5-6444AD7C3B7E}" type="datetimeFigureOut">
              <a:rPr lang="en-US" smtClean="0"/>
              <a:pPr/>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AA7412-6677-472E-AB14-DFE43375CA4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48432-9C93-406D-95F5-6444AD7C3B7E}"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AA7412-6677-472E-AB14-DFE43375CA4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48432-9C93-406D-95F5-6444AD7C3B7E}"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AA7412-6677-472E-AB14-DFE43375CA4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48432-9C93-406D-95F5-6444AD7C3B7E}" type="datetimeFigureOut">
              <a:rPr lang="en-US" smtClean="0"/>
              <a:pPr/>
              <a:t>1/17/2024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7412-6677-472E-AB14-DFE43375CA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9600" b="1" dirty="0"/>
              <a:t>Motivation</a:t>
            </a:r>
            <a:r>
              <a:rPr lang="en-US" b="1" dirty="0"/>
              <a:t/>
            </a:r>
            <a:br>
              <a:rPr lang="en-US" b="1" dirty="0"/>
            </a:br>
            <a:endParaRPr lang="en-US" dirty="0"/>
          </a:p>
        </p:txBody>
      </p:sp>
      <p:sp>
        <p:nvSpPr>
          <p:cNvPr id="3" name="Subtitle 2"/>
          <p:cNvSpPr>
            <a:spLocks noGrp="1"/>
          </p:cNvSpPr>
          <p:nvPr>
            <p:ph type="subTitle" idx="1"/>
          </p:nvPr>
        </p:nvSpPr>
        <p:spPr/>
        <p:txBody>
          <a:bodyPr/>
          <a:lstStyle/>
          <a:p>
            <a:r>
              <a:rPr lang="en-US" b="1" dirty="0" smtClean="0">
                <a:solidFill>
                  <a:schemeClr val="tx1"/>
                </a:solidFill>
              </a:rPr>
              <a:t>UNIT-3</a:t>
            </a:r>
            <a:endParaRPr lang="en-US"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5051"/>
            <a:ext cx="9185275" cy="6711950"/>
            <a:chOff x="0" y="35051"/>
            <a:chExt cx="9185275" cy="6711950"/>
          </a:xfrm>
        </p:grpSpPr>
        <p:sp>
          <p:nvSpPr>
            <p:cNvPr id="3" name="object 3"/>
            <p:cNvSpPr/>
            <p:nvPr/>
          </p:nvSpPr>
          <p:spPr>
            <a:xfrm>
              <a:off x="117347" y="152399"/>
              <a:ext cx="8950452" cy="6477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8673" y="93725"/>
              <a:ext cx="9067800" cy="6594475"/>
            </a:xfrm>
            <a:custGeom>
              <a:avLst/>
              <a:gdLst/>
              <a:ahLst/>
              <a:cxnLst/>
              <a:rect l="l" t="t" r="r" b="b"/>
              <a:pathLst>
                <a:path w="9067800" h="6594475">
                  <a:moveTo>
                    <a:pt x="0" y="6594348"/>
                  </a:moveTo>
                  <a:lnTo>
                    <a:pt x="9067800" y="6594348"/>
                  </a:lnTo>
                  <a:lnTo>
                    <a:pt x="9067800" y="0"/>
                  </a:lnTo>
                  <a:lnTo>
                    <a:pt x="0" y="0"/>
                  </a:lnTo>
                  <a:lnTo>
                    <a:pt x="0" y="6594348"/>
                  </a:lnTo>
                  <a:close/>
                </a:path>
              </a:pathLst>
            </a:custGeom>
            <a:ln w="117348">
              <a:solidFill>
                <a:srgbClr val="000000"/>
              </a:solidFill>
            </a:ln>
          </p:spPr>
          <p:txBody>
            <a:bodyPr wrap="square" lIns="0" tIns="0" rIns="0" bIns="0" rtlCol="0"/>
            <a:lstStyle/>
            <a:p>
              <a:endParaRPr/>
            </a:p>
          </p:txBody>
        </p:sp>
        <p:sp>
          <p:nvSpPr>
            <p:cNvPr id="5" name="object 5"/>
            <p:cNvSpPr/>
            <p:nvPr/>
          </p:nvSpPr>
          <p:spPr>
            <a:xfrm>
              <a:off x="8382000" y="6095999"/>
              <a:ext cx="609600" cy="609600"/>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147015"/>
            <a:ext cx="2565400" cy="452120"/>
          </a:xfrm>
          <a:prstGeom prst="rect">
            <a:avLst/>
          </a:prstGeom>
        </p:spPr>
        <p:txBody>
          <a:bodyPr vert="horz" wrap="square" lIns="0" tIns="12065" rIns="0" bIns="0" rtlCol="0">
            <a:spAutoFit/>
          </a:bodyPr>
          <a:lstStyle/>
          <a:p>
            <a:pPr marL="12700">
              <a:lnSpc>
                <a:spcPct val="100000"/>
              </a:lnSpc>
              <a:spcBef>
                <a:spcPts val="95"/>
              </a:spcBef>
            </a:pPr>
            <a:r>
              <a:rPr sz="2800" spc="-110" dirty="0"/>
              <a:t>Content</a:t>
            </a:r>
            <a:r>
              <a:rPr sz="2800" spc="-155" dirty="0"/>
              <a:t> </a:t>
            </a:r>
            <a:r>
              <a:rPr sz="2800" spc="-160" dirty="0"/>
              <a:t>Theories:</a:t>
            </a:r>
            <a:endParaRPr sz="2800"/>
          </a:p>
        </p:txBody>
      </p:sp>
      <p:sp>
        <p:nvSpPr>
          <p:cNvPr id="3" name="object 3"/>
          <p:cNvSpPr txBox="1"/>
          <p:nvPr/>
        </p:nvSpPr>
        <p:spPr>
          <a:xfrm>
            <a:off x="154939" y="571949"/>
            <a:ext cx="8759825" cy="5177790"/>
          </a:xfrm>
          <a:prstGeom prst="rect">
            <a:avLst/>
          </a:prstGeom>
        </p:spPr>
        <p:txBody>
          <a:bodyPr vert="horz" wrap="square" lIns="0" tIns="211454" rIns="0" bIns="0" rtlCol="0">
            <a:spAutoFit/>
          </a:bodyPr>
          <a:lstStyle/>
          <a:p>
            <a:pPr marL="12700" algn="just">
              <a:lnSpc>
                <a:spcPct val="100000"/>
              </a:lnSpc>
              <a:spcBef>
                <a:spcPts val="1664"/>
              </a:spcBef>
            </a:pPr>
            <a:r>
              <a:rPr sz="2400" b="1" u="heavy" spc="-160" dirty="0">
                <a:uFill>
                  <a:solidFill>
                    <a:srgbClr val="000000"/>
                  </a:solidFill>
                </a:uFill>
                <a:latin typeface="Arial"/>
                <a:cs typeface="Arial"/>
              </a:rPr>
              <a:t>1.Maslow </a:t>
            </a:r>
            <a:r>
              <a:rPr sz="2400" b="1" u="heavy" dirty="0">
                <a:uFill>
                  <a:solidFill>
                    <a:srgbClr val="000000"/>
                  </a:solidFill>
                </a:uFill>
                <a:latin typeface="Times New Roman"/>
                <a:cs typeface="Times New Roman"/>
              </a:rPr>
              <a:t>– </a:t>
            </a:r>
            <a:r>
              <a:rPr sz="2400" b="1" u="heavy" spc="-145" dirty="0">
                <a:uFill>
                  <a:solidFill>
                    <a:srgbClr val="000000"/>
                  </a:solidFill>
                </a:uFill>
                <a:latin typeface="Arial"/>
                <a:cs typeface="Arial"/>
              </a:rPr>
              <a:t>Hierarchy </a:t>
            </a:r>
            <a:r>
              <a:rPr sz="2400" b="1" u="heavy" spc="-90" dirty="0">
                <a:uFill>
                  <a:solidFill>
                    <a:srgbClr val="000000"/>
                  </a:solidFill>
                </a:uFill>
                <a:latin typeface="Arial"/>
                <a:cs typeface="Arial"/>
              </a:rPr>
              <a:t>Of</a:t>
            </a:r>
            <a:r>
              <a:rPr sz="2400" b="1" u="heavy" spc="-210" dirty="0">
                <a:uFill>
                  <a:solidFill>
                    <a:srgbClr val="000000"/>
                  </a:solidFill>
                </a:uFill>
                <a:latin typeface="Arial"/>
                <a:cs typeface="Arial"/>
              </a:rPr>
              <a:t> </a:t>
            </a:r>
            <a:r>
              <a:rPr sz="2400" b="1" u="heavy" spc="-260" dirty="0">
                <a:uFill>
                  <a:solidFill>
                    <a:srgbClr val="000000"/>
                  </a:solidFill>
                </a:uFill>
                <a:latin typeface="Arial"/>
                <a:cs typeface="Arial"/>
              </a:rPr>
              <a:t>Needs</a:t>
            </a:r>
            <a:r>
              <a:rPr sz="2000" spc="-260" dirty="0">
                <a:latin typeface="Arial"/>
                <a:cs typeface="Arial"/>
              </a:rPr>
              <a:t>:</a:t>
            </a:r>
            <a:endParaRPr sz="2000">
              <a:latin typeface="Arial"/>
              <a:cs typeface="Arial"/>
            </a:endParaRPr>
          </a:p>
          <a:p>
            <a:pPr marL="12700" marR="5080" indent="3803015" algn="just">
              <a:lnSpc>
                <a:spcPct val="150000"/>
              </a:lnSpc>
              <a:spcBef>
                <a:spcPts val="110"/>
              </a:spcBef>
            </a:pPr>
            <a:r>
              <a:rPr sz="2000" b="1" spc="-185" dirty="0">
                <a:latin typeface="Arial"/>
                <a:cs typeface="Arial"/>
              </a:rPr>
              <a:t>Maslow's </a:t>
            </a:r>
            <a:r>
              <a:rPr sz="2000" b="1" spc="-130" dirty="0">
                <a:latin typeface="Arial"/>
                <a:cs typeface="Arial"/>
              </a:rPr>
              <a:t>hierarchy </a:t>
            </a:r>
            <a:r>
              <a:rPr sz="2000" b="1" spc="-155" dirty="0">
                <a:latin typeface="Arial"/>
                <a:cs typeface="Arial"/>
              </a:rPr>
              <a:t>of </a:t>
            </a:r>
            <a:r>
              <a:rPr sz="2000" b="1" spc="-245" dirty="0">
                <a:latin typeface="Arial"/>
                <a:cs typeface="Arial"/>
              </a:rPr>
              <a:t>needs </a:t>
            </a:r>
            <a:r>
              <a:rPr sz="2000" spc="-100" dirty="0">
                <a:latin typeface="Arial"/>
                <a:cs typeface="Arial"/>
              </a:rPr>
              <a:t>is </a:t>
            </a:r>
            <a:r>
              <a:rPr sz="2000" spc="-175" dirty="0">
                <a:latin typeface="Arial"/>
                <a:cs typeface="Arial"/>
              </a:rPr>
              <a:t>a </a:t>
            </a:r>
            <a:r>
              <a:rPr sz="2000" spc="-55" dirty="0">
                <a:latin typeface="Arial"/>
                <a:cs typeface="Arial"/>
              </a:rPr>
              <a:t>theory  </a:t>
            </a:r>
            <a:r>
              <a:rPr sz="2000" spc="40" dirty="0">
                <a:latin typeface="Arial"/>
                <a:cs typeface="Arial"/>
              </a:rPr>
              <a:t>in </a:t>
            </a:r>
            <a:r>
              <a:rPr sz="2000" spc="-90" dirty="0">
                <a:latin typeface="Arial"/>
                <a:cs typeface="Arial"/>
              </a:rPr>
              <a:t>psychology </a:t>
            </a:r>
            <a:r>
              <a:rPr sz="2000" spc="-110" dirty="0">
                <a:latin typeface="Arial"/>
                <a:cs typeface="Arial"/>
              </a:rPr>
              <a:t>proposed </a:t>
            </a:r>
            <a:r>
              <a:rPr sz="2000" spc="-80" dirty="0">
                <a:latin typeface="Arial"/>
                <a:cs typeface="Arial"/>
              </a:rPr>
              <a:t>by Abraham </a:t>
            </a:r>
            <a:r>
              <a:rPr sz="2000" spc="-60" dirty="0">
                <a:latin typeface="Arial"/>
                <a:cs typeface="Arial"/>
              </a:rPr>
              <a:t>Maslow </a:t>
            </a:r>
            <a:r>
              <a:rPr sz="2000" spc="35" dirty="0">
                <a:latin typeface="Arial"/>
                <a:cs typeface="Arial"/>
              </a:rPr>
              <a:t>in </a:t>
            </a:r>
            <a:r>
              <a:rPr sz="2000" spc="-70" dirty="0">
                <a:latin typeface="Arial"/>
                <a:cs typeface="Arial"/>
              </a:rPr>
              <a:t>his </a:t>
            </a:r>
            <a:r>
              <a:rPr sz="2000" spc="-10" dirty="0">
                <a:latin typeface="Arial"/>
                <a:cs typeface="Arial"/>
              </a:rPr>
              <a:t>1943 </a:t>
            </a:r>
            <a:r>
              <a:rPr sz="2000" spc="-80" dirty="0">
                <a:latin typeface="Arial"/>
                <a:cs typeface="Arial"/>
              </a:rPr>
              <a:t>paper </a:t>
            </a:r>
            <a:r>
              <a:rPr sz="2000" spc="-155" dirty="0">
                <a:latin typeface="Arial"/>
                <a:cs typeface="Arial"/>
              </a:rPr>
              <a:t>"A </a:t>
            </a:r>
            <a:r>
              <a:rPr sz="2000" spc="-85" dirty="0">
                <a:latin typeface="Arial"/>
                <a:cs typeface="Arial"/>
              </a:rPr>
              <a:t>Theory </a:t>
            </a:r>
            <a:r>
              <a:rPr sz="2000" spc="-35" dirty="0">
                <a:latin typeface="Arial"/>
                <a:cs typeface="Arial"/>
              </a:rPr>
              <a:t>of  </a:t>
            </a:r>
            <a:r>
              <a:rPr sz="2000" spc="-65" dirty="0">
                <a:latin typeface="Arial"/>
                <a:cs typeface="Arial"/>
              </a:rPr>
              <a:t>Human </a:t>
            </a:r>
            <a:r>
              <a:rPr sz="2000" spc="-30" dirty="0">
                <a:latin typeface="Arial"/>
                <a:cs typeface="Arial"/>
              </a:rPr>
              <a:t>Motivation" </a:t>
            </a:r>
            <a:r>
              <a:rPr sz="2000" spc="40" dirty="0">
                <a:latin typeface="Arial"/>
                <a:cs typeface="Arial"/>
              </a:rPr>
              <a:t>in </a:t>
            </a:r>
            <a:r>
              <a:rPr sz="2000" spc="-70" dirty="0">
                <a:latin typeface="Arial"/>
                <a:cs typeface="Arial"/>
              </a:rPr>
              <a:t>psychological </a:t>
            </a:r>
            <a:r>
              <a:rPr sz="2000" spc="-130" dirty="0">
                <a:latin typeface="Arial"/>
                <a:cs typeface="Arial"/>
              </a:rPr>
              <a:t>Review. </a:t>
            </a:r>
            <a:r>
              <a:rPr sz="2000" spc="-60" dirty="0">
                <a:latin typeface="Arial"/>
                <a:cs typeface="Arial"/>
              </a:rPr>
              <a:t>Maslow </a:t>
            </a:r>
            <a:r>
              <a:rPr sz="2000" spc="-100" dirty="0">
                <a:latin typeface="Arial"/>
                <a:cs typeface="Arial"/>
              </a:rPr>
              <a:t>subsequently </a:t>
            </a:r>
            <a:r>
              <a:rPr sz="2000" spc="-105" dirty="0">
                <a:latin typeface="Arial"/>
                <a:cs typeface="Arial"/>
              </a:rPr>
              <a:t>extended </a:t>
            </a:r>
            <a:r>
              <a:rPr sz="2000" spc="-75" dirty="0">
                <a:latin typeface="Arial"/>
                <a:cs typeface="Arial"/>
              </a:rPr>
              <a:t>the  </a:t>
            </a:r>
            <a:r>
              <a:rPr sz="2000" spc="-95" dirty="0">
                <a:latin typeface="Arial"/>
                <a:cs typeface="Arial"/>
              </a:rPr>
              <a:t>idea </a:t>
            </a:r>
            <a:r>
              <a:rPr sz="2000" spc="-55" dirty="0">
                <a:latin typeface="Arial"/>
                <a:cs typeface="Arial"/>
              </a:rPr>
              <a:t>to </a:t>
            </a:r>
            <a:r>
              <a:rPr sz="2000" spc="-35" dirty="0">
                <a:latin typeface="Arial"/>
                <a:cs typeface="Arial"/>
              </a:rPr>
              <a:t>include </a:t>
            </a:r>
            <a:r>
              <a:rPr sz="2000" spc="-65" dirty="0">
                <a:latin typeface="Arial"/>
                <a:cs typeface="Arial"/>
              </a:rPr>
              <a:t>his </a:t>
            </a:r>
            <a:r>
              <a:rPr sz="2000" spc="-95" dirty="0">
                <a:latin typeface="Arial"/>
                <a:cs typeface="Arial"/>
              </a:rPr>
              <a:t>observations </a:t>
            </a:r>
            <a:r>
              <a:rPr sz="2000" spc="-35" dirty="0">
                <a:latin typeface="Arial"/>
                <a:cs typeface="Arial"/>
              </a:rPr>
              <a:t>of </a:t>
            </a:r>
            <a:r>
              <a:rPr sz="2000" spc="-90" dirty="0">
                <a:latin typeface="Arial"/>
                <a:cs typeface="Arial"/>
              </a:rPr>
              <a:t>humans' </a:t>
            </a:r>
            <a:r>
              <a:rPr sz="2000" spc="-55" dirty="0">
                <a:latin typeface="Arial"/>
                <a:cs typeface="Arial"/>
              </a:rPr>
              <a:t>innate</a:t>
            </a:r>
            <a:r>
              <a:rPr sz="2000" spc="-240" dirty="0">
                <a:latin typeface="Arial"/>
                <a:cs typeface="Arial"/>
              </a:rPr>
              <a:t> </a:t>
            </a:r>
            <a:r>
              <a:rPr sz="2000" spc="-40" dirty="0">
                <a:latin typeface="Arial"/>
                <a:cs typeface="Arial"/>
              </a:rPr>
              <a:t>curiosity.</a:t>
            </a:r>
            <a:endParaRPr sz="2000">
              <a:latin typeface="Arial"/>
              <a:cs typeface="Arial"/>
            </a:endParaRPr>
          </a:p>
          <a:p>
            <a:pPr marL="12700" marR="5080" indent="3841115" algn="just">
              <a:lnSpc>
                <a:spcPct val="150000"/>
              </a:lnSpc>
            </a:pPr>
            <a:r>
              <a:rPr sz="2000" spc="-70" dirty="0">
                <a:latin typeface="Arial"/>
                <a:cs typeface="Arial"/>
              </a:rPr>
              <a:t>Human </a:t>
            </a:r>
            <a:r>
              <a:rPr sz="2000" spc="-65" dirty="0">
                <a:latin typeface="Arial"/>
                <a:cs typeface="Arial"/>
              </a:rPr>
              <a:t>behavior </a:t>
            </a:r>
            <a:r>
              <a:rPr sz="2000" spc="-90" dirty="0">
                <a:latin typeface="Arial"/>
                <a:cs typeface="Arial"/>
              </a:rPr>
              <a:t>is </a:t>
            </a:r>
            <a:r>
              <a:rPr sz="2000" spc="-55" dirty="0">
                <a:latin typeface="Arial"/>
                <a:cs typeface="Arial"/>
              </a:rPr>
              <a:t>goal-directed. </a:t>
            </a:r>
            <a:r>
              <a:rPr sz="2000" spc="-20" dirty="0">
                <a:latin typeface="Arial"/>
                <a:cs typeface="Arial"/>
              </a:rPr>
              <a:t>Motivation  </a:t>
            </a:r>
            <a:r>
              <a:rPr sz="2000" spc="-160" dirty="0">
                <a:latin typeface="Arial"/>
                <a:cs typeface="Arial"/>
              </a:rPr>
              <a:t>cause </a:t>
            </a:r>
            <a:r>
              <a:rPr sz="2000" spc="-45" dirty="0">
                <a:latin typeface="Arial"/>
                <a:cs typeface="Arial"/>
              </a:rPr>
              <a:t>goal-directed </a:t>
            </a:r>
            <a:r>
              <a:rPr sz="2000" spc="-70" dirty="0">
                <a:latin typeface="Arial"/>
                <a:cs typeface="Arial"/>
              </a:rPr>
              <a:t>behaviour. </a:t>
            </a:r>
            <a:r>
              <a:rPr sz="2000" spc="30" dirty="0">
                <a:latin typeface="Arial"/>
                <a:cs typeface="Arial"/>
              </a:rPr>
              <a:t>It </a:t>
            </a:r>
            <a:r>
              <a:rPr sz="2000" spc="-90" dirty="0">
                <a:latin typeface="Arial"/>
                <a:cs typeface="Arial"/>
              </a:rPr>
              <a:t>is </a:t>
            </a:r>
            <a:r>
              <a:rPr sz="2000" spc="-25" dirty="0">
                <a:latin typeface="Arial"/>
                <a:cs typeface="Arial"/>
              </a:rPr>
              <a:t>through </a:t>
            </a:r>
            <a:r>
              <a:rPr sz="2000" spc="-35" dirty="0">
                <a:latin typeface="Arial"/>
                <a:cs typeface="Arial"/>
              </a:rPr>
              <a:t>motivation </a:t>
            </a:r>
            <a:r>
              <a:rPr sz="2000" spc="-40" dirty="0">
                <a:latin typeface="Arial"/>
                <a:cs typeface="Arial"/>
              </a:rPr>
              <a:t>that </a:t>
            </a:r>
            <a:r>
              <a:rPr sz="2000" spc="-170" dirty="0">
                <a:latin typeface="Arial"/>
                <a:cs typeface="Arial"/>
              </a:rPr>
              <a:t>needs </a:t>
            </a:r>
            <a:r>
              <a:rPr sz="2000" spc="-95" dirty="0">
                <a:latin typeface="Arial"/>
                <a:cs typeface="Arial"/>
              </a:rPr>
              <a:t>can </a:t>
            </a:r>
            <a:r>
              <a:rPr sz="2000" spc="-170" dirty="0">
                <a:latin typeface="Arial"/>
                <a:cs typeface="Arial"/>
              </a:rPr>
              <a:t>be </a:t>
            </a:r>
            <a:r>
              <a:rPr sz="2000" spc="-75" dirty="0">
                <a:latin typeface="Arial"/>
                <a:cs typeface="Arial"/>
              </a:rPr>
              <a:t>handled  </a:t>
            </a:r>
            <a:r>
              <a:rPr sz="2000" spc="-90" dirty="0">
                <a:latin typeface="Arial"/>
                <a:cs typeface="Arial"/>
              </a:rPr>
              <a:t>and </a:t>
            </a:r>
            <a:r>
              <a:rPr sz="2000" spc="-70" dirty="0">
                <a:latin typeface="Arial"/>
                <a:cs typeface="Arial"/>
              </a:rPr>
              <a:t>tackled </a:t>
            </a:r>
            <a:r>
              <a:rPr sz="2000" spc="-80" dirty="0">
                <a:latin typeface="Arial"/>
                <a:cs typeface="Arial"/>
              </a:rPr>
              <a:t>purposely. </a:t>
            </a:r>
            <a:r>
              <a:rPr sz="2000" spc="-95" dirty="0">
                <a:latin typeface="Arial"/>
                <a:cs typeface="Arial"/>
              </a:rPr>
              <a:t>This can </a:t>
            </a:r>
            <a:r>
              <a:rPr sz="2000" spc="-170" dirty="0">
                <a:latin typeface="Arial"/>
                <a:cs typeface="Arial"/>
              </a:rPr>
              <a:t>be </a:t>
            </a:r>
            <a:r>
              <a:rPr sz="2000" spc="-85" dirty="0">
                <a:latin typeface="Arial"/>
                <a:cs typeface="Arial"/>
              </a:rPr>
              <a:t>understood </a:t>
            </a:r>
            <a:r>
              <a:rPr sz="2000" spc="-80" dirty="0">
                <a:latin typeface="Arial"/>
                <a:cs typeface="Arial"/>
              </a:rPr>
              <a:t>by </a:t>
            </a:r>
            <a:r>
              <a:rPr sz="2000" spc="-65" dirty="0">
                <a:latin typeface="Arial"/>
                <a:cs typeface="Arial"/>
              </a:rPr>
              <a:t>understanding </a:t>
            </a:r>
            <a:r>
              <a:rPr sz="2000" spc="-75" dirty="0">
                <a:latin typeface="Arial"/>
                <a:cs typeface="Arial"/>
              </a:rPr>
              <a:t>the </a:t>
            </a:r>
            <a:r>
              <a:rPr sz="2000" spc="-30" dirty="0">
                <a:latin typeface="Arial"/>
                <a:cs typeface="Arial"/>
              </a:rPr>
              <a:t>hierarchy </a:t>
            </a:r>
            <a:r>
              <a:rPr sz="2000" spc="-35" dirty="0">
                <a:latin typeface="Arial"/>
                <a:cs typeface="Arial"/>
              </a:rPr>
              <a:t>of  </a:t>
            </a:r>
            <a:r>
              <a:rPr sz="2000" spc="-170" dirty="0">
                <a:latin typeface="Arial"/>
                <a:cs typeface="Arial"/>
              </a:rPr>
              <a:t>needs </a:t>
            </a:r>
            <a:r>
              <a:rPr sz="2000" spc="-80" dirty="0">
                <a:latin typeface="Arial"/>
                <a:cs typeface="Arial"/>
              </a:rPr>
              <a:t>by </a:t>
            </a:r>
            <a:r>
              <a:rPr sz="2000" spc="-105" dirty="0">
                <a:latin typeface="Arial"/>
                <a:cs typeface="Arial"/>
              </a:rPr>
              <a:t>manager. </a:t>
            </a:r>
            <a:r>
              <a:rPr sz="2000" spc="-150" dirty="0">
                <a:latin typeface="Arial"/>
                <a:cs typeface="Arial"/>
              </a:rPr>
              <a:t>The </a:t>
            </a:r>
            <a:r>
              <a:rPr sz="2000" spc="-170" dirty="0">
                <a:latin typeface="Arial"/>
                <a:cs typeface="Arial"/>
              </a:rPr>
              <a:t>needs </a:t>
            </a:r>
            <a:r>
              <a:rPr sz="2000" spc="-35" dirty="0">
                <a:latin typeface="Arial"/>
                <a:cs typeface="Arial"/>
              </a:rPr>
              <a:t>of </a:t>
            </a:r>
            <a:r>
              <a:rPr sz="2000" spc="-5" dirty="0">
                <a:latin typeface="Arial"/>
                <a:cs typeface="Arial"/>
              </a:rPr>
              <a:t>individual </a:t>
            </a:r>
            <a:r>
              <a:rPr sz="2000" spc="-160" dirty="0">
                <a:latin typeface="Arial"/>
                <a:cs typeface="Arial"/>
              </a:rPr>
              <a:t>serves </a:t>
            </a:r>
            <a:r>
              <a:rPr sz="2000" spc="-225" dirty="0">
                <a:latin typeface="Arial"/>
                <a:cs typeface="Arial"/>
              </a:rPr>
              <a:t>as </a:t>
            </a:r>
            <a:r>
              <a:rPr sz="2000" spc="-175" dirty="0">
                <a:latin typeface="Arial"/>
                <a:cs typeface="Arial"/>
              </a:rPr>
              <a:t>a </a:t>
            </a:r>
            <a:r>
              <a:rPr sz="2000" spc="10" dirty="0">
                <a:latin typeface="Arial"/>
                <a:cs typeface="Arial"/>
              </a:rPr>
              <a:t>driving </a:t>
            </a:r>
            <a:r>
              <a:rPr sz="2000" spc="-60" dirty="0">
                <a:latin typeface="Arial"/>
                <a:cs typeface="Arial"/>
              </a:rPr>
              <a:t>force </a:t>
            </a:r>
            <a:r>
              <a:rPr sz="2000" spc="40" dirty="0">
                <a:latin typeface="Arial"/>
                <a:cs typeface="Arial"/>
              </a:rPr>
              <a:t>in </a:t>
            </a:r>
            <a:r>
              <a:rPr sz="2000" spc="-60" dirty="0">
                <a:latin typeface="Arial"/>
                <a:cs typeface="Arial"/>
              </a:rPr>
              <a:t>human  </a:t>
            </a:r>
            <a:r>
              <a:rPr sz="2000" spc="-65" dirty="0">
                <a:latin typeface="Arial"/>
                <a:cs typeface="Arial"/>
              </a:rPr>
              <a:t>behaviour. </a:t>
            </a:r>
            <a:r>
              <a:rPr sz="2000" spc="-90" dirty="0">
                <a:latin typeface="Arial"/>
                <a:cs typeface="Arial"/>
              </a:rPr>
              <a:t>Therefore, </a:t>
            </a:r>
            <a:r>
              <a:rPr sz="2000" spc="-175" dirty="0">
                <a:latin typeface="Arial"/>
                <a:cs typeface="Arial"/>
              </a:rPr>
              <a:t>a </a:t>
            </a:r>
            <a:r>
              <a:rPr sz="2000" spc="-95" dirty="0">
                <a:latin typeface="Arial"/>
                <a:cs typeface="Arial"/>
              </a:rPr>
              <a:t>manager </a:t>
            </a:r>
            <a:r>
              <a:rPr sz="2000" spc="-85" dirty="0">
                <a:latin typeface="Arial"/>
                <a:cs typeface="Arial"/>
              </a:rPr>
              <a:t>must </a:t>
            </a:r>
            <a:r>
              <a:rPr sz="2000" spc="-75" dirty="0">
                <a:latin typeface="Arial"/>
                <a:cs typeface="Arial"/>
              </a:rPr>
              <a:t>understand </a:t>
            </a:r>
            <a:r>
              <a:rPr sz="2000" spc="-70" dirty="0">
                <a:latin typeface="Arial"/>
                <a:cs typeface="Arial"/>
              </a:rPr>
              <a:t>the </a:t>
            </a:r>
            <a:r>
              <a:rPr sz="2000" spc="15" dirty="0">
                <a:latin typeface="Times New Roman"/>
                <a:cs typeface="Times New Roman"/>
              </a:rPr>
              <a:t>“hierarchy </a:t>
            </a:r>
            <a:r>
              <a:rPr sz="2000" spc="-30" dirty="0">
                <a:latin typeface="Arial"/>
                <a:cs typeface="Arial"/>
              </a:rPr>
              <a:t>of </a:t>
            </a:r>
            <a:r>
              <a:rPr sz="2000" spc="-55" dirty="0">
                <a:latin typeface="Times New Roman"/>
                <a:cs typeface="Times New Roman"/>
              </a:rPr>
              <a:t>needs”</a:t>
            </a:r>
            <a:r>
              <a:rPr sz="2000" spc="-55" dirty="0">
                <a:latin typeface="Arial"/>
                <a:cs typeface="Arial"/>
              </a:rPr>
              <a:t>. </a:t>
            </a:r>
            <a:r>
              <a:rPr sz="2000" spc="-60" dirty="0">
                <a:latin typeface="Arial"/>
                <a:cs typeface="Arial"/>
              </a:rPr>
              <a:t>Maslow  </a:t>
            </a:r>
            <a:r>
              <a:rPr sz="2000" spc="-155" dirty="0">
                <a:latin typeface="Arial"/>
                <a:cs typeface="Arial"/>
              </a:rPr>
              <a:t>has </a:t>
            </a:r>
            <a:r>
              <a:rPr sz="2000" spc="-105" dirty="0">
                <a:latin typeface="Arial"/>
                <a:cs typeface="Arial"/>
              </a:rPr>
              <a:t>proposed </a:t>
            </a:r>
            <a:r>
              <a:rPr sz="2000" spc="-90" dirty="0">
                <a:latin typeface="Times New Roman"/>
                <a:cs typeface="Times New Roman"/>
              </a:rPr>
              <a:t>“The </a:t>
            </a:r>
            <a:r>
              <a:rPr sz="2000" spc="-165" dirty="0">
                <a:latin typeface="Arial"/>
                <a:cs typeface="Arial"/>
              </a:rPr>
              <a:t>Need </a:t>
            </a:r>
            <a:r>
              <a:rPr sz="2000" spc="-35" dirty="0">
                <a:latin typeface="Arial"/>
                <a:cs typeface="Arial"/>
              </a:rPr>
              <a:t>Hierarchy</a:t>
            </a:r>
            <a:r>
              <a:rPr sz="2000" spc="125" dirty="0">
                <a:latin typeface="Arial"/>
                <a:cs typeface="Arial"/>
              </a:rPr>
              <a:t> </a:t>
            </a:r>
            <a:r>
              <a:rPr sz="2000" spc="-95" dirty="0">
                <a:latin typeface="Arial"/>
                <a:cs typeface="Arial"/>
              </a:rPr>
              <a:t>Model</a:t>
            </a:r>
            <a:r>
              <a:rPr sz="2000" spc="-95" dirty="0">
                <a:latin typeface="Times New Roman"/>
                <a:cs typeface="Times New Roman"/>
              </a:rPr>
              <a:t>”</a:t>
            </a:r>
            <a:r>
              <a:rPr sz="2000" spc="-95" dirty="0">
                <a:latin typeface="Arial"/>
                <a:cs typeface="Arial"/>
              </a:rPr>
              <a:t>.</a:t>
            </a:r>
            <a:endParaRPr sz="2000">
              <a:latin typeface="Arial"/>
              <a:cs typeface="Arial"/>
            </a:endParaRPr>
          </a:p>
        </p:txBody>
      </p:sp>
      <p:sp>
        <p:nvSpPr>
          <p:cNvPr id="4" name="object 4"/>
          <p:cNvSpPr/>
          <p:nvPr/>
        </p:nvSpPr>
        <p:spPr>
          <a:xfrm>
            <a:off x="8382000" y="6096000"/>
            <a:ext cx="609600" cy="6096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8955" y="112774"/>
            <a:ext cx="8963025" cy="6629400"/>
            <a:chOff x="28955" y="112774"/>
            <a:chExt cx="8963025" cy="6629400"/>
          </a:xfrm>
        </p:grpSpPr>
        <p:sp>
          <p:nvSpPr>
            <p:cNvPr id="3" name="object 3"/>
            <p:cNvSpPr/>
            <p:nvPr/>
          </p:nvSpPr>
          <p:spPr>
            <a:xfrm>
              <a:off x="28955" y="112774"/>
              <a:ext cx="8933688" cy="6629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381999" y="6095999"/>
              <a:ext cx="609600" cy="6096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139395"/>
            <a:ext cx="5978525" cy="452120"/>
          </a:xfrm>
          <a:prstGeom prst="rect">
            <a:avLst/>
          </a:prstGeom>
        </p:spPr>
        <p:txBody>
          <a:bodyPr vert="horz" wrap="square" lIns="0" tIns="12065" rIns="0" bIns="0" rtlCol="0">
            <a:spAutoFit/>
          </a:bodyPr>
          <a:lstStyle/>
          <a:p>
            <a:pPr marL="12700">
              <a:lnSpc>
                <a:spcPct val="100000"/>
              </a:lnSpc>
              <a:spcBef>
                <a:spcPts val="95"/>
              </a:spcBef>
            </a:pPr>
            <a:r>
              <a:rPr sz="2800" b="1" u="heavy" spc="-105" dirty="0">
                <a:solidFill>
                  <a:srgbClr val="212121"/>
                </a:solidFill>
                <a:uFill>
                  <a:solidFill>
                    <a:srgbClr val="212121"/>
                  </a:solidFill>
                </a:uFill>
                <a:latin typeface="Times New Roman"/>
                <a:cs typeface="Times New Roman"/>
              </a:rPr>
              <a:t>2.Herzberg’s </a:t>
            </a:r>
            <a:r>
              <a:rPr sz="2800" b="1" u="heavy" spc="-165" dirty="0">
                <a:solidFill>
                  <a:srgbClr val="212121"/>
                </a:solidFill>
                <a:uFill>
                  <a:solidFill>
                    <a:srgbClr val="212121"/>
                  </a:solidFill>
                </a:uFill>
                <a:latin typeface="Arial"/>
                <a:cs typeface="Arial"/>
              </a:rPr>
              <a:t>Motivation-Hygiene</a:t>
            </a:r>
            <a:r>
              <a:rPr sz="2800" b="1" u="heavy" spc="-190" dirty="0">
                <a:solidFill>
                  <a:srgbClr val="212121"/>
                </a:solidFill>
                <a:uFill>
                  <a:solidFill>
                    <a:srgbClr val="212121"/>
                  </a:solidFill>
                </a:uFill>
                <a:latin typeface="Arial"/>
                <a:cs typeface="Arial"/>
              </a:rPr>
              <a:t> </a:t>
            </a:r>
            <a:r>
              <a:rPr sz="2800" b="1" u="heavy" spc="-260" dirty="0">
                <a:solidFill>
                  <a:srgbClr val="212121"/>
                </a:solidFill>
                <a:uFill>
                  <a:solidFill>
                    <a:srgbClr val="212121"/>
                  </a:solidFill>
                </a:uFill>
                <a:latin typeface="Arial"/>
                <a:cs typeface="Arial"/>
              </a:rPr>
              <a:t>Theory:</a:t>
            </a:r>
            <a:endParaRPr sz="2800">
              <a:latin typeface="Arial"/>
              <a:cs typeface="Arial"/>
            </a:endParaRPr>
          </a:p>
        </p:txBody>
      </p:sp>
      <p:sp>
        <p:nvSpPr>
          <p:cNvPr id="3" name="object 3"/>
          <p:cNvSpPr txBox="1"/>
          <p:nvPr/>
        </p:nvSpPr>
        <p:spPr>
          <a:xfrm>
            <a:off x="307340" y="807465"/>
            <a:ext cx="8302625" cy="5208905"/>
          </a:xfrm>
          <a:prstGeom prst="rect">
            <a:avLst/>
          </a:prstGeom>
        </p:spPr>
        <p:txBody>
          <a:bodyPr vert="horz" wrap="square" lIns="0" tIns="13335" rIns="0" bIns="0" rtlCol="0">
            <a:spAutoFit/>
          </a:bodyPr>
          <a:lstStyle/>
          <a:p>
            <a:pPr marL="1728470">
              <a:lnSpc>
                <a:spcPct val="100000"/>
              </a:lnSpc>
              <a:spcBef>
                <a:spcPts val="105"/>
              </a:spcBef>
            </a:pPr>
            <a:r>
              <a:rPr sz="2000" spc="-140" dirty="0">
                <a:latin typeface="Arial"/>
                <a:cs typeface="Arial"/>
              </a:rPr>
              <a:t>The </a:t>
            </a:r>
            <a:r>
              <a:rPr sz="2000" b="1" spc="-90" dirty="0">
                <a:latin typeface="Times New Roman"/>
                <a:cs typeface="Times New Roman"/>
              </a:rPr>
              <a:t>Herzberg’s </a:t>
            </a:r>
            <a:r>
              <a:rPr sz="2000" b="1" spc="-120" dirty="0">
                <a:latin typeface="Arial"/>
                <a:cs typeface="Arial"/>
              </a:rPr>
              <a:t>Motivation-Hygiene </a:t>
            </a:r>
            <a:r>
              <a:rPr sz="2000" b="1" spc="-175" dirty="0">
                <a:latin typeface="Arial"/>
                <a:cs typeface="Arial"/>
              </a:rPr>
              <a:t>Theory </a:t>
            </a:r>
            <a:r>
              <a:rPr sz="2000" spc="-100" dirty="0">
                <a:latin typeface="Arial"/>
                <a:cs typeface="Arial"/>
              </a:rPr>
              <a:t>is </a:t>
            </a:r>
            <a:r>
              <a:rPr sz="2000" spc="-60" dirty="0">
                <a:latin typeface="Arial"/>
                <a:cs typeface="Arial"/>
              </a:rPr>
              <a:t>given </a:t>
            </a:r>
            <a:r>
              <a:rPr sz="2000" spc="-80" dirty="0">
                <a:latin typeface="Arial"/>
                <a:cs typeface="Arial"/>
              </a:rPr>
              <a:t>by</a:t>
            </a:r>
            <a:r>
              <a:rPr sz="2000" spc="295" dirty="0">
                <a:latin typeface="Arial"/>
                <a:cs typeface="Arial"/>
              </a:rPr>
              <a:t> </a:t>
            </a:r>
            <a:r>
              <a:rPr sz="2000" spc="-60" dirty="0">
                <a:latin typeface="Arial"/>
                <a:cs typeface="Arial"/>
              </a:rPr>
              <a:t>Fredrick</a:t>
            </a:r>
            <a:endParaRPr sz="2000">
              <a:latin typeface="Arial"/>
              <a:cs typeface="Arial"/>
            </a:endParaRPr>
          </a:p>
          <a:p>
            <a:pPr marL="12700" algn="just">
              <a:lnSpc>
                <a:spcPct val="100000"/>
              </a:lnSpc>
              <a:spcBef>
                <a:spcPts val="2400"/>
              </a:spcBef>
            </a:pPr>
            <a:r>
              <a:rPr sz="2000" spc="-80" dirty="0">
                <a:latin typeface="Arial"/>
                <a:cs typeface="Arial"/>
              </a:rPr>
              <a:t>Herzberg</a:t>
            </a:r>
            <a:r>
              <a:rPr sz="2000" spc="45" dirty="0">
                <a:latin typeface="Arial"/>
                <a:cs typeface="Arial"/>
              </a:rPr>
              <a:t> </a:t>
            </a:r>
            <a:r>
              <a:rPr sz="2000" spc="-90" dirty="0">
                <a:latin typeface="Arial"/>
                <a:cs typeface="Arial"/>
              </a:rPr>
              <a:t>and</a:t>
            </a:r>
            <a:r>
              <a:rPr sz="2000" spc="35" dirty="0">
                <a:latin typeface="Arial"/>
                <a:cs typeface="Arial"/>
              </a:rPr>
              <a:t> </a:t>
            </a:r>
            <a:r>
              <a:rPr sz="2000" spc="-65" dirty="0">
                <a:latin typeface="Arial"/>
                <a:cs typeface="Arial"/>
              </a:rPr>
              <a:t>his</a:t>
            </a:r>
            <a:r>
              <a:rPr sz="2000" spc="50" dirty="0">
                <a:latin typeface="Arial"/>
                <a:cs typeface="Arial"/>
              </a:rPr>
              <a:t> </a:t>
            </a:r>
            <a:r>
              <a:rPr sz="2000" spc="-155" dirty="0">
                <a:latin typeface="Arial"/>
                <a:cs typeface="Arial"/>
              </a:rPr>
              <a:t>associates,</a:t>
            </a:r>
            <a:r>
              <a:rPr sz="2000" spc="40" dirty="0">
                <a:latin typeface="Arial"/>
                <a:cs typeface="Arial"/>
              </a:rPr>
              <a:t> </a:t>
            </a:r>
            <a:r>
              <a:rPr sz="2000" spc="-30" dirty="0">
                <a:latin typeface="Arial"/>
                <a:cs typeface="Arial"/>
              </a:rPr>
              <a:t>who</a:t>
            </a:r>
            <a:r>
              <a:rPr sz="2000" spc="40" dirty="0">
                <a:latin typeface="Arial"/>
                <a:cs typeface="Arial"/>
              </a:rPr>
              <a:t> </a:t>
            </a:r>
            <a:r>
              <a:rPr sz="2000" spc="-80" dirty="0">
                <a:latin typeface="Arial"/>
                <a:cs typeface="Arial"/>
              </a:rPr>
              <a:t>studied</a:t>
            </a:r>
            <a:r>
              <a:rPr sz="2000" spc="40" dirty="0">
                <a:latin typeface="Arial"/>
                <a:cs typeface="Arial"/>
              </a:rPr>
              <a:t> </a:t>
            </a:r>
            <a:r>
              <a:rPr sz="2000" spc="-80" dirty="0">
                <a:latin typeface="Arial"/>
                <a:cs typeface="Arial"/>
              </a:rPr>
              <a:t>the</a:t>
            </a:r>
            <a:r>
              <a:rPr sz="2000" spc="45" dirty="0">
                <a:latin typeface="Arial"/>
                <a:cs typeface="Arial"/>
              </a:rPr>
              <a:t> </a:t>
            </a:r>
            <a:r>
              <a:rPr sz="2000" spc="-75" dirty="0">
                <a:latin typeface="Arial"/>
                <a:cs typeface="Arial"/>
              </a:rPr>
              <a:t>variables</a:t>
            </a:r>
            <a:r>
              <a:rPr sz="2000" spc="45" dirty="0">
                <a:latin typeface="Arial"/>
                <a:cs typeface="Arial"/>
              </a:rPr>
              <a:t> </a:t>
            </a:r>
            <a:r>
              <a:rPr sz="2000" spc="-35" dirty="0">
                <a:latin typeface="Arial"/>
                <a:cs typeface="Arial"/>
              </a:rPr>
              <a:t>that</a:t>
            </a:r>
            <a:r>
              <a:rPr sz="2000" spc="40" dirty="0">
                <a:latin typeface="Arial"/>
                <a:cs typeface="Arial"/>
              </a:rPr>
              <a:t> </a:t>
            </a:r>
            <a:r>
              <a:rPr sz="2000" spc="-95" dirty="0">
                <a:latin typeface="Arial"/>
                <a:cs typeface="Arial"/>
              </a:rPr>
              <a:t>are</a:t>
            </a:r>
            <a:r>
              <a:rPr sz="2000" spc="40" dirty="0">
                <a:latin typeface="Arial"/>
                <a:cs typeface="Arial"/>
              </a:rPr>
              <a:t> </a:t>
            </a:r>
            <a:r>
              <a:rPr sz="2000" spc="-90" dirty="0">
                <a:latin typeface="Arial"/>
                <a:cs typeface="Arial"/>
              </a:rPr>
              <a:t>perceived</a:t>
            </a:r>
            <a:r>
              <a:rPr sz="2000" spc="55" dirty="0">
                <a:latin typeface="Arial"/>
                <a:cs typeface="Arial"/>
              </a:rPr>
              <a:t> </a:t>
            </a:r>
            <a:r>
              <a:rPr sz="2000" spc="-55" dirty="0">
                <a:latin typeface="Arial"/>
                <a:cs typeface="Arial"/>
              </a:rPr>
              <a:t>to</a:t>
            </a:r>
            <a:r>
              <a:rPr sz="2000" spc="50" dirty="0">
                <a:latin typeface="Arial"/>
                <a:cs typeface="Arial"/>
              </a:rPr>
              <a:t> </a:t>
            </a:r>
            <a:r>
              <a:rPr sz="2000" spc="-180" dirty="0">
                <a:latin typeface="Arial"/>
                <a:cs typeface="Arial"/>
              </a:rPr>
              <a:t>be</a:t>
            </a:r>
            <a:endParaRPr sz="2000">
              <a:latin typeface="Arial"/>
              <a:cs typeface="Arial"/>
            </a:endParaRPr>
          </a:p>
          <a:p>
            <a:pPr marL="12700" marR="5080" algn="just">
              <a:lnSpc>
                <a:spcPct val="200000"/>
              </a:lnSpc>
            </a:pPr>
            <a:r>
              <a:rPr sz="2000" spc="-90" dirty="0">
                <a:latin typeface="Arial"/>
                <a:cs typeface="Arial"/>
              </a:rPr>
              <a:t>desirable </a:t>
            </a:r>
            <a:r>
              <a:rPr sz="2000" spc="-60" dirty="0">
                <a:latin typeface="Arial"/>
                <a:cs typeface="Arial"/>
              </a:rPr>
              <a:t>to </a:t>
            </a:r>
            <a:r>
              <a:rPr sz="2000" spc="-105" dirty="0">
                <a:latin typeface="Arial"/>
                <a:cs typeface="Arial"/>
              </a:rPr>
              <a:t>achieve </a:t>
            </a:r>
            <a:r>
              <a:rPr sz="2000" spc="-120" dirty="0">
                <a:latin typeface="Arial"/>
                <a:cs typeface="Arial"/>
              </a:rPr>
              <a:t>goals </a:t>
            </a:r>
            <a:r>
              <a:rPr sz="2000" spc="-90" dirty="0">
                <a:latin typeface="Arial"/>
                <a:cs typeface="Arial"/>
              </a:rPr>
              <a:t>and </a:t>
            </a:r>
            <a:r>
              <a:rPr sz="2000" spc="-80" dirty="0">
                <a:latin typeface="Arial"/>
                <a:cs typeface="Arial"/>
              </a:rPr>
              <a:t>the </a:t>
            </a:r>
            <a:r>
              <a:rPr sz="2000" spc="-75" dirty="0">
                <a:latin typeface="Arial"/>
                <a:cs typeface="Arial"/>
              </a:rPr>
              <a:t>undesirable </a:t>
            </a:r>
            <a:r>
              <a:rPr sz="2000" spc="-55" dirty="0">
                <a:latin typeface="Arial"/>
                <a:cs typeface="Arial"/>
              </a:rPr>
              <a:t>conditions </a:t>
            </a:r>
            <a:r>
              <a:rPr sz="2000" spc="-60" dirty="0">
                <a:latin typeface="Arial"/>
                <a:cs typeface="Arial"/>
              </a:rPr>
              <a:t>to </a:t>
            </a:r>
            <a:r>
              <a:rPr sz="2000" spc="-85" dirty="0">
                <a:latin typeface="Arial"/>
                <a:cs typeface="Arial"/>
              </a:rPr>
              <a:t>avoid. </a:t>
            </a:r>
            <a:r>
              <a:rPr sz="2000" spc="15" dirty="0">
                <a:latin typeface="Arial"/>
                <a:cs typeface="Arial"/>
              </a:rPr>
              <a:t>In </a:t>
            </a:r>
            <a:r>
              <a:rPr sz="2000" spc="-50" dirty="0">
                <a:latin typeface="Arial"/>
                <a:cs typeface="Arial"/>
              </a:rPr>
              <a:t>this  </a:t>
            </a:r>
            <a:r>
              <a:rPr sz="2000" spc="-70" dirty="0">
                <a:latin typeface="Arial"/>
                <a:cs typeface="Arial"/>
              </a:rPr>
              <a:t>context, </a:t>
            </a:r>
            <a:r>
              <a:rPr sz="2000" spc="-75" dirty="0">
                <a:latin typeface="Arial"/>
                <a:cs typeface="Arial"/>
              </a:rPr>
              <a:t>the </a:t>
            </a:r>
            <a:r>
              <a:rPr sz="2000" spc="-80" dirty="0">
                <a:latin typeface="Arial"/>
                <a:cs typeface="Arial"/>
              </a:rPr>
              <a:t>study </a:t>
            </a:r>
            <a:r>
              <a:rPr sz="2000" spc="-135" dirty="0">
                <a:latin typeface="Arial"/>
                <a:cs typeface="Arial"/>
              </a:rPr>
              <a:t>was </a:t>
            </a:r>
            <a:r>
              <a:rPr sz="2000" spc="-85" dirty="0">
                <a:latin typeface="Arial"/>
                <a:cs typeface="Arial"/>
              </a:rPr>
              <a:t>conducted </a:t>
            </a:r>
            <a:r>
              <a:rPr sz="2000" spc="-40" dirty="0">
                <a:latin typeface="Arial"/>
                <a:cs typeface="Arial"/>
              </a:rPr>
              <a:t>wherein </a:t>
            </a:r>
            <a:r>
              <a:rPr sz="2000" spc="-75" dirty="0">
                <a:latin typeface="Arial"/>
                <a:cs typeface="Arial"/>
              </a:rPr>
              <a:t>the </a:t>
            </a:r>
            <a:r>
              <a:rPr sz="2000" spc="-105" dirty="0">
                <a:latin typeface="Arial"/>
                <a:cs typeface="Arial"/>
              </a:rPr>
              <a:t>experiences </a:t>
            </a:r>
            <a:r>
              <a:rPr sz="2000" spc="-90" dirty="0">
                <a:latin typeface="Arial"/>
                <a:cs typeface="Arial"/>
              </a:rPr>
              <a:t>and </a:t>
            </a:r>
            <a:r>
              <a:rPr sz="2000" spc="-80" dirty="0">
                <a:latin typeface="Arial"/>
                <a:cs typeface="Arial"/>
              </a:rPr>
              <a:t>feelings </a:t>
            </a:r>
            <a:r>
              <a:rPr sz="2000" spc="-35" dirty="0">
                <a:latin typeface="Arial"/>
                <a:cs typeface="Arial"/>
              </a:rPr>
              <a:t>of </a:t>
            </a:r>
            <a:r>
              <a:rPr sz="2000" spc="-15" dirty="0">
                <a:latin typeface="Arial"/>
                <a:cs typeface="Arial"/>
              </a:rPr>
              <a:t>200  </a:t>
            </a:r>
            <a:r>
              <a:rPr sz="2000" spc="-100" dirty="0">
                <a:latin typeface="Arial"/>
                <a:cs typeface="Arial"/>
              </a:rPr>
              <a:t>engineers </a:t>
            </a:r>
            <a:r>
              <a:rPr sz="2000" spc="-90" dirty="0">
                <a:latin typeface="Arial"/>
                <a:cs typeface="Arial"/>
              </a:rPr>
              <a:t>and </a:t>
            </a:r>
            <a:r>
              <a:rPr sz="2000" spc="-85" dirty="0">
                <a:latin typeface="Arial"/>
                <a:cs typeface="Arial"/>
              </a:rPr>
              <a:t>accountants </a:t>
            </a:r>
            <a:r>
              <a:rPr sz="2000" spc="-75" dirty="0">
                <a:latin typeface="Arial"/>
                <a:cs typeface="Arial"/>
              </a:rPr>
              <a:t>were</a:t>
            </a:r>
            <a:r>
              <a:rPr sz="2000" spc="-95" dirty="0">
                <a:latin typeface="Arial"/>
                <a:cs typeface="Arial"/>
              </a:rPr>
              <a:t> </a:t>
            </a:r>
            <a:r>
              <a:rPr sz="2000" spc="-100" dirty="0">
                <a:latin typeface="Arial"/>
                <a:cs typeface="Arial"/>
              </a:rPr>
              <a:t>analyzed.</a:t>
            </a:r>
            <a:endParaRPr sz="2000">
              <a:latin typeface="Arial"/>
              <a:cs typeface="Arial"/>
            </a:endParaRPr>
          </a:p>
          <a:p>
            <a:pPr marL="12700" marR="5080" indent="1859280" algn="just">
              <a:lnSpc>
                <a:spcPct val="200000"/>
              </a:lnSpc>
              <a:spcBef>
                <a:spcPts val="5"/>
              </a:spcBef>
            </a:pPr>
            <a:r>
              <a:rPr sz="2000" spc="-130" dirty="0">
                <a:latin typeface="Arial"/>
                <a:cs typeface="Arial"/>
              </a:rPr>
              <a:t>They </a:t>
            </a:r>
            <a:r>
              <a:rPr sz="2000" spc="-75" dirty="0">
                <a:latin typeface="Arial"/>
                <a:cs typeface="Arial"/>
              </a:rPr>
              <a:t>were </a:t>
            </a:r>
            <a:r>
              <a:rPr sz="2000" spc="-155" dirty="0">
                <a:latin typeface="Arial"/>
                <a:cs typeface="Arial"/>
              </a:rPr>
              <a:t>asked </a:t>
            </a:r>
            <a:r>
              <a:rPr sz="2000" spc="-55" dirty="0">
                <a:latin typeface="Arial"/>
                <a:cs typeface="Arial"/>
              </a:rPr>
              <a:t>to </a:t>
            </a:r>
            <a:r>
              <a:rPr sz="2000" spc="-120" dirty="0">
                <a:latin typeface="Arial"/>
                <a:cs typeface="Arial"/>
              </a:rPr>
              <a:t>share </a:t>
            </a:r>
            <a:r>
              <a:rPr sz="2000" dirty="0">
                <a:latin typeface="Arial"/>
                <a:cs typeface="Arial"/>
              </a:rPr>
              <a:t>their </a:t>
            </a:r>
            <a:r>
              <a:rPr sz="2000" spc="-70" dirty="0">
                <a:latin typeface="Arial"/>
                <a:cs typeface="Arial"/>
              </a:rPr>
              <a:t>previous </a:t>
            </a:r>
            <a:r>
              <a:rPr sz="2000" spc="-55" dirty="0">
                <a:latin typeface="Arial"/>
                <a:cs typeface="Arial"/>
              </a:rPr>
              <a:t>job </a:t>
            </a:r>
            <a:r>
              <a:rPr sz="2000" spc="-105" dirty="0">
                <a:latin typeface="Arial"/>
                <a:cs typeface="Arial"/>
              </a:rPr>
              <a:t>experiences </a:t>
            </a:r>
            <a:r>
              <a:rPr sz="2000" spc="40" dirty="0">
                <a:latin typeface="Arial"/>
                <a:cs typeface="Arial"/>
              </a:rPr>
              <a:t>in  </a:t>
            </a:r>
            <a:r>
              <a:rPr sz="2000" spc="5" dirty="0">
                <a:latin typeface="Arial"/>
                <a:cs typeface="Arial"/>
              </a:rPr>
              <a:t>which </a:t>
            </a:r>
            <a:r>
              <a:rPr sz="2000" spc="-70" dirty="0">
                <a:latin typeface="Arial"/>
                <a:cs typeface="Arial"/>
              </a:rPr>
              <a:t>they </a:t>
            </a:r>
            <a:r>
              <a:rPr sz="2000" spc="-15" dirty="0">
                <a:latin typeface="Arial"/>
                <a:cs typeface="Arial"/>
              </a:rPr>
              <a:t>felt </a:t>
            </a:r>
            <a:r>
              <a:rPr sz="2000" spc="-15" dirty="0">
                <a:latin typeface="Times New Roman"/>
                <a:cs typeface="Times New Roman"/>
              </a:rPr>
              <a:t>“exceptionally </a:t>
            </a:r>
            <a:r>
              <a:rPr sz="2000" spc="-55" dirty="0">
                <a:latin typeface="Times New Roman"/>
                <a:cs typeface="Times New Roman"/>
              </a:rPr>
              <a:t>good” </a:t>
            </a:r>
            <a:r>
              <a:rPr sz="2000" spc="-5" dirty="0">
                <a:latin typeface="Arial"/>
                <a:cs typeface="Arial"/>
              </a:rPr>
              <a:t>or </a:t>
            </a:r>
            <a:r>
              <a:rPr sz="2000" spc="-10" dirty="0">
                <a:latin typeface="Times New Roman"/>
                <a:cs typeface="Times New Roman"/>
              </a:rPr>
              <a:t>“exceptionally </a:t>
            </a:r>
            <a:r>
              <a:rPr sz="2000" spc="-150" dirty="0">
                <a:latin typeface="Arial"/>
                <a:cs typeface="Arial"/>
              </a:rPr>
              <a:t>bad.</a:t>
            </a:r>
            <a:r>
              <a:rPr sz="2000" spc="-150" dirty="0">
                <a:latin typeface="Times New Roman"/>
                <a:cs typeface="Times New Roman"/>
              </a:rPr>
              <a:t>” </a:t>
            </a:r>
            <a:r>
              <a:rPr sz="2000" spc="-55" dirty="0">
                <a:latin typeface="Arial"/>
                <a:cs typeface="Arial"/>
              </a:rPr>
              <a:t>Through </a:t>
            </a:r>
            <a:r>
              <a:rPr sz="2000" spc="-45" dirty="0">
                <a:latin typeface="Arial"/>
                <a:cs typeface="Arial"/>
              </a:rPr>
              <a:t>this </a:t>
            </a:r>
            <a:r>
              <a:rPr sz="2000" spc="-100" dirty="0">
                <a:latin typeface="Arial"/>
                <a:cs typeface="Arial"/>
              </a:rPr>
              <a:t>study,  </a:t>
            </a:r>
            <a:r>
              <a:rPr sz="2000" spc="-80" dirty="0">
                <a:latin typeface="Arial"/>
                <a:cs typeface="Arial"/>
              </a:rPr>
              <a:t>Herzberg </a:t>
            </a:r>
            <a:r>
              <a:rPr sz="2000" spc="-75" dirty="0">
                <a:latin typeface="Arial"/>
                <a:cs typeface="Arial"/>
              </a:rPr>
              <a:t>concluded </a:t>
            </a:r>
            <a:r>
              <a:rPr sz="2000" spc="-35" dirty="0">
                <a:latin typeface="Arial"/>
                <a:cs typeface="Arial"/>
              </a:rPr>
              <a:t>that </a:t>
            </a:r>
            <a:r>
              <a:rPr sz="2000" spc="-70" dirty="0">
                <a:latin typeface="Arial"/>
                <a:cs typeface="Arial"/>
              </a:rPr>
              <a:t>there </a:t>
            </a:r>
            <a:r>
              <a:rPr sz="2000" spc="-100" dirty="0">
                <a:latin typeface="Arial"/>
                <a:cs typeface="Arial"/>
              </a:rPr>
              <a:t>are </a:t>
            </a:r>
            <a:r>
              <a:rPr sz="2000" spc="-20" dirty="0">
                <a:latin typeface="Arial"/>
                <a:cs typeface="Arial"/>
              </a:rPr>
              <a:t>two </a:t>
            </a:r>
            <a:r>
              <a:rPr sz="2000" spc="-55" dirty="0">
                <a:latin typeface="Arial"/>
                <a:cs typeface="Arial"/>
              </a:rPr>
              <a:t>job conditions </a:t>
            </a:r>
            <a:r>
              <a:rPr sz="2000" spc="-80" dirty="0">
                <a:latin typeface="Arial"/>
                <a:cs typeface="Arial"/>
              </a:rPr>
              <a:t>independent </a:t>
            </a:r>
            <a:r>
              <a:rPr sz="2000" spc="-30" dirty="0">
                <a:latin typeface="Arial"/>
                <a:cs typeface="Arial"/>
              </a:rPr>
              <a:t>of </a:t>
            </a:r>
            <a:r>
              <a:rPr sz="2000" spc="-135" dirty="0">
                <a:latin typeface="Arial"/>
                <a:cs typeface="Arial"/>
              </a:rPr>
              <a:t>each  </a:t>
            </a:r>
            <a:r>
              <a:rPr sz="2000" spc="-45" dirty="0">
                <a:latin typeface="Arial"/>
                <a:cs typeface="Arial"/>
              </a:rPr>
              <a:t>other </a:t>
            </a:r>
            <a:r>
              <a:rPr sz="2000" spc="-35" dirty="0">
                <a:latin typeface="Arial"/>
                <a:cs typeface="Arial"/>
              </a:rPr>
              <a:t>that </a:t>
            </a:r>
            <a:r>
              <a:rPr sz="2000" spc="-60" dirty="0">
                <a:latin typeface="Arial"/>
                <a:cs typeface="Arial"/>
              </a:rPr>
              <a:t>affect </a:t>
            </a:r>
            <a:r>
              <a:rPr sz="2000" spc="-75" dirty="0">
                <a:latin typeface="Arial"/>
                <a:cs typeface="Arial"/>
              </a:rPr>
              <a:t>the </a:t>
            </a:r>
            <a:r>
              <a:rPr sz="2000" spc="-60" dirty="0">
                <a:latin typeface="Arial"/>
                <a:cs typeface="Arial"/>
              </a:rPr>
              <a:t>behavior</a:t>
            </a:r>
            <a:r>
              <a:rPr sz="2000" spc="-180" dirty="0">
                <a:latin typeface="Arial"/>
                <a:cs typeface="Arial"/>
              </a:rPr>
              <a:t> </a:t>
            </a:r>
            <a:r>
              <a:rPr sz="2000" spc="-25" dirty="0">
                <a:latin typeface="Arial"/>
                <a:cs typeface="Arial"/>
              </a:rPr>
              <a:t>differently.</a:t>
            </a:r>
            <a:endParaRPr sz="2000">
              <a:latin typeface="Arial"/>
              <a:cs typeface="Arial"/>
            </a:endParaRPr>
          </a:p>
        </p:txBody>
      </p:sp>
      <p:sp>
        <p:nvSpPr>
          <p:cNvPr id="4" name="object 4"/>
          <p:cNvSpPr/>
          <p:nvPr/>
        </p:nvSpPr>
        <p:spPr>
          <a:xfrm>
            <a:off x="8382000" y="6096000"/>
            <a:ext cx="609600" cy="6096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156364"/>
            <a:ext cx="8302625" cy="3281045"/>
          </a:xfrm>
          <a:prstGeom prst="rect">
            <a:avLst/>
          </a:prstGeom>
        </p:spPr>
        <p:txBody>
          <a:bodyPr vert="horz" wrap="square" lIns="0" tIns="29209" rIns="0" bIns="0" rtlCol="0">
            <a:spAutoFit/>
          </a:bodyPr>
          <a:lstStyle/>
          <a:p>
            <a:pPr marL="12700" marR="5080" indent="990600" algn="just">
              <a:lnSpc>
                <a:spcPct val="152700"/>
              </a:lnSpc>
              <a:spcBef>
                <a:spcPts val="229"/>
              </a:spcBef>
            </a:pPr>
            <a:r>
              <a:rPr sz="2000" spc="-140" dirty="0">
                <a:latin typeface="Arial"/>
                <a:cs typeface="Arial"/>
              </a:rPr>
              <a:t>The </a:t>
            </a:r>
            <a:r>
              <a:rPr sz="2000" spc="5" dirty="0">
                <a:latin typeface="Arial"/>
                <a:cs typeface="Arial"/>
              </a:rPr>
              <a:t>first </a:t>
            </a:r>
            <a:r>
              <a:rPr sz="2000" spc="-160" dirty="0">
                <a:latin typeface="Arial"/>
                <a:cs typeface="Arial"/>
              </a:rPr>
              <a:t>set </a:t>
            </a:r>
            <a:r>
              <a:rPr sz="2000" spc="-30" dirty="0">
                <a:latin typeface="Arial"/>
                <a:cs typeface="Arial"/>
              </a:rPr>
              <a:t>of </a:t>
            </a:r>
            <a:r>
              <a:rPr sz="2000" spc="-55" dirty="0">
                <a:latin typeface="Arial"/>
                <a:cs typeface="Arial"/>
              </a:rPr>
              <a:t>job conditions </a:t>
            </a:r>
            <a:r>
              <a:rPr sz="2000" spc="-160" dirty="0">
                <a:latin typeface="Arial"/>
                <a:cs typeface="Arial"/>
              </a:rPr>
              <a:t>has </a:t>
            </a:r>
            <a:r>
              <a:rPr sz="2000" spc="-145" dirty="0">
                <a:latin typeface="Arial"/>
                <a:cs typeface="Arial"/>
              </a:rPr>
              <a:t>been </a:t>
            </a:r>
            <a:r>
              <a:rPr sz="2000" spc="-50" dirty="0">
                <a:latin typeface="Arial"/>
                <a:cs typeface="Arial"/>
              </a:rPr>
              <a:t>referred </a:t>
            </a:r>
            <a:r>
              <a:rPr sz="2000" spc="-55" dirty="0">
                <a:latin typeface="Arial"/>
                <a:cs typeface="Arial"/>
              </a:rPr>
              <a:t>to </a:t>
            </a:r>
            <a:r>
              <a:rPr sz="2000" spc="-225" dirty="0">
                <a:latin typeface="Arial"/>
                <a:cs typeface="Arial"/>
              </a:rPr>
              <a:t>as </a:t>
            </a:r>
            <a:r>
              <a:rPr sz="2000" b="1" spc="-170" dirty="0">
                <a:latin typeface="Arial"/>
                <a:cs typeface="Arial"/>
              </a:rPr>
              <a:t>maintenance </a:t>
            </a:r>
            <a:r>
              <a:rPr sz="2000" b="1" spc="-140" dirty="0">
                <a:latin typeface="Arial"/>
                <a:cs typeface="Arial"/>
              </a:rPr>
              <a:t>or  </a:t>
            </a:r>
            <a:r>
              <a:rPr sz="2000" b="1" spc="-175" dirty="0">
                <a:latin typeface="Arial"/>
                <a:cs typeface="Arial"/>
              </a:rPr>
              <a:t>hygiene </a:t>
            </a:r>
            <a:r>
              <a:rPr sz="2000" b="1" spc="-145" dirty="0">
                <a:latin typeface="Arial"/>
                <a:cs typeface="Arial"/>
              </a:rPr>
              <a:t>factor</a:t>
            </a:r>
            <a:r>
              <a:rPr sz="2000" spc="-145" dirty="0">
                <a:latin typeface="Arial"/>
                <a:cs typeface="Arial"/>
              </a:rPr>
              <a:t>, </a:t>
            </a:r>
            <a:r>
              <a:rPr sz="2000" spc="-40" dirty="0">
                <a:latin typeface="Arial"/>
                <a:cs typeface="Arial"/>
              </a:rPr>
              <a:t>wherein </a:t>
            </a:r>
            <a:r>
              <a:rPr sz="2000" spc="-80" dirty="0">
                <a:latin typeface="Arial"/>
                <a:cs typeface="Arial"/>
              </a:rPr>
              <a:t>the </a:t>
            </a:r>
            <a:r>
              <a:rPr sz="2000" spc="-195" dirty="0">
                <a:latin typeface="Arial"/>
                <a:cs typeface="Arial"/>
              </a:rPr>
              <a:t>same</a:t>
            </a:r>
            <a:r>
              <a:rPr sz="2000" spc="165" dirty="0">
                <a:latin typeface="Arial"/>
                <a:cs typeface="Arial"/>
              </a:rPr>
              <a:t> </a:t>
            </a:r>
            <a:r>
              <a:rPr sz="2000" spc="-55" dirty="0">
                <a:latin typeface="Arial"/>
                <a:cs typeface="Arial"/>
              </a:rPr>
              <a:t>job </a:t>
            </a:r>
            <a:r>
              <a:rPr sz="2000" spc="-60" dirty="0">
                <a:latin typeface="Arial"/>
                <a:cs typeface="Arial"/>
              </a:rPr>
              <a:t>conditions </a:t>
            </a:r>
            <a:r>
              <a:rPr sz="2000" spc="-50" dirty="0">
                <a:latin typeface="Arial"/>
                <a:cs typeface="Arial"/>
              </a:rPr>
              <a:t>provide </a:t>
            </a:r>
            <a:r>
              <a:rPr sz="2000" spc="-80" dirty="0">
                <a:latin typeface="Arial"/>
                <a:cs typeface="Arial"/>
              </a:rPr>
              <a:t>the </a:t>
            </a:r>
            <a:r>
              <a:rPr sz="2000" spc="-190" dirty="0">
                <a:latin typeface="Arial"/>
                <a:cs typeface="Arial"/>
              </a:rPr>
              <a:t>same </a:t>
            </a:r>
            <a:r>
              <a:rPr sz="2000" spc="-70" dirty="0">
                <a:latin typeface="Arial"/>
                <a:cs typeface="Arial"/>
              </a:rPr>
              <a:t>level </a:t>
            </a:r>
            <a:r>
              <a:rPr sz="2000" spc="-35" dirty="0">
                <a:latin typeface="Arial"/>
                <a:cs typeface="Arial"/>
              </a:rPr>
              <a:t>of  </a:t>
            </a:r>
            <a:r>
              <a:rPr sz="2000" spc="-80" dirty="0">
                <a:latin typeface="Arial"/>
                <a:cs typeface="Arial"/>
              </a:rPr>
              <a:t>dissatisfaction, </a:t>
            </a:r>
            <a:r>
              <a:rPr sz="2000" spc="40" dirty="0">
                <a:latin typeface="Arial"/>
                <a:cs typeface="Arial"/>
              </a:rPr>
              <a:t>in </a:t>
            </a:r>
            <a:r>
              <a:rPr sz="2000" spc="-200" dirty="0">
                <a:latin typeface="Arial"/>
                <a:cs typeface="Arial"/>
              </a:rPr>
              <a:t>case </a:t>
            </a:r>
            <a:r>
              <a:rPr sz="2000" spc="-75" dirty="0">
                <a:latin typeface="Arial"/>
                <a:cs typeface="Arial"/>
              </a:rPr>
              <a:t>the </a:t>
            </a:r>
            <a:r>
              <a:rPr sz="2000" spc="-60" dirty="0">
                <a:latin typeface="Arial"/>
                <a:cs typeface="Arial"/>
              </a:rPr>
              <a:t>conditions </a:t>
            </a:r>
            <a:r>
              <a:rPr sz="2000" spc="-95" dirty="0">
                <a:latin typeface="Arial"/>
                <a:cs typeface="Arial"/>
              </a:rPr>
              <a:t>are </a:t>
            </a:r>
            <a:r>
              <a:rPr sz="2000" spc="-135" dirty="0">
                <a:latin typeface="Arial"/>
                <a:cs typeface="Arial"/>
              </a:rPr>
              <a:t>absent, </a:t>
            </a:r>
            <a:r>
              <a:rPr sz="2000" spc="-85" dirty="0">
                <a:latin typeface="Arial"/>
                <a:cs typeface="Arial"/>
              </a:rPr>
              <a:t>however, </a:t>
            </a:r>
            <a:r>
              <a:rPr sz="2000" spc="-5" dirty="0">
                <a:latin typeface="Arial"/>
                <a:cs typeface="Arial"/>
              </a:rPr>
              <a:t>their </a:t>
            </a:r>
            <a:r>
              <a:rPr sz="2000" spc="-135" dirty="0">
                <a:latin typeface="Arial"/>
                <a:cs typeface="Arial"/>
              </a:rPr>
              <a:t>presence </a:t>
            </a:r>
            <a:r>
              <a:rPr sz="2000" spc="-185" dirty="0">
                <a:latin typeface="Arial"/>
                <a:cs typeface="Arial"/>
              </a:rPr>
              <a:t>does  </a:t>
            </a:r>
            <a:r>
              <a:rPr sz="2000" spc="-40" dirty="0">
                <a:latin typeface="Arial"/>
                <a:cs typeface="Arial"/>
              </a:rPr>
              <a:t>not </a:t>
            </a:r>
            <a:r>
              <a:rPr sz="2000" spc="-65" dirty="0">
                <a:latin typeface="Arial"/>
                <a:cs typeface="Arial"/>
              </a:rPr>
              <a:t>motivate </a:t>
            </a:r>
            <a:r>
              <a:rPr sz="2000" spc="40" dirty="0">
                <a:latin typeface="Arial"/>
                <a:cs typeface="Arial"/>
              </a:rPr>
              <a:t>in </a:t>
            </a:r>
            <a:r>
              <a:rPr sz="2000" spc="-175" dirty="0">
                <a:latin typeface="Arial"/>
                <a:cs typeface="Arial"/>
              </a:rPr>
              <a:t>a </a:t>
            </a:r>
            <a:r>
              <a:rPr sz="2000" spc="-60" dirty="0">
                <a:latin typeface="Arial"/>
                <a:cs typeface="Arial"/>
              </a:rPr>
              <a:t>strong</a:t>
            </a:r>
            <a:r>
              <a:rPr sz="2000" spc="-180" dirty="0">
                <a:latin typeface="Arial"/>
                <a:cs typeface="Arial"/>
              </a:rPr>
              <a:t> </a:t>
            </a:r>
            <a:r>
              <a:rPr sz="2000" spc="-85" dirty="0">
                <a:latin typeface="Arial"/>
                <a:cs typeface="Arial"/>
              </a:rPr>
              <a:t>way.</a:t>
            </a:r>
            <a:endParaRPr sz="2000">
              <a:latin typeface="Arial"/>
              <a:cs typeface="Arial"/>
            </a:endParaRPr>
          </a:p>
          <a:p>
            <a:pPr marL="12700" marR="6985" indent="1115695" algn="just">
              <a:lnSpc>
                <a:spcPct val="150000"/>
              </a:lnSpc>
              <a:spcBef>
                <a:spcPts val="5"/>
              </a:spcBef>
            </a:pPr>
            <a:r>
              <a:rPr sz="2000" spc="-150" dirty="0">
                <a:latin typeface="Arial"/>
                <a:cs typeface="Arial"/>
              </a:rPr>
              <a:t>The </a:t>
            </a:r>
            <a:r>
              <a:rPr sz="2000" spc="-140" dirty="0">
                <a:latin typeface="Arial"/>
                <a:cs typeface="Arial"/>
              </a:rPr>
              <a:t>second </a:t>
            </a:r>
            <a:r>
              <a:rPr sz="2000" spc="-160" dirty="0">
                <a:latin typeface="Arial"/>
                <a:cs typeface="Arial"/>
              </a:rPr>
              <a:t>set </a:t>
            </a:r>
            <a:r>
              <a:rPr sz="2000" spc="-35" dirty="0">
                <a:latin typeface="Arial"/>
                <a:cs typeface="Arial"/>
              </a:rPr>
              <a:t>of </a:t>
            </a:r>
            <a:r>
              <a:rPr sz="2000" spc="-55" dirty="0">
                <a:latin typeface="Arial"/>
                <a:cs typeface="Arial"/>
              </a:rPr>
              <a:t>job conditions </a:t>
            </a:r>
            <a:r>
              <a:rPr sz="2000" spc="-100" dirty="0">
                <a:latin typeface="Arial"/>
                <a:cs typeface="Arial"/>
              </a:rPr>
              <a:t>is </a:t>
            </a:r>
            <a:r>
              <a:rPr sz="2000" spc="-45" dirty="0">
                <a:latin typeface="Arial"/>
                <a:cs typeface="Arial"/>
              </a:rPr>
              <a:t>referred </a:t>
            </a:r>
            <a:r>
              <a:rPr sz="2000" spc="-60" dirty="0">
                <a:latin typeface="Arial"/>
                <a:cs typeface="Arial"/>
              </a:rPr>
              <a:t>to </a:t>
            </a:r>
            <a:r>
              <a:rPr sz="2000" spc="-235" dirty="0">
                <a:latin typeface="Arial"/>
                <a:cs typeface="Arial"/>
              </a:rPr>
              <a:t>as </a:t>
            </a:r>
            <a:r>
              <a:rPr sz="2000" b="1" spc="-140" dirty="0">
                <a:latin typeface="Arial"/>
                <a:cs typeface="Arial"/>
              </a:rPr>
              <a:t>motivational </a:t>
            </a:r>
            <a:r>
              <a:rPr sz="2000" b="1" spc="-180" dirty="0">
                <a:latin typeface="Arial"/>
                <a:cs typeface="Arial"/>
              </a:rPr>
              <a:t>factors</a:t>
            </a:r>
            <a:r>
              <a:rPr sz="2000" spc="-180" dirty="0">
                <a:latin typeface="Arial"/>
                <a:cs typeface="Arial"/>
              </a:rPr>
              <a:t>,  </a:t>
            </a:r>
            <a:r>
              <a:rPr sz="2000" spc="5" dirty="0">
                <a:latin typeface="Arial"/>
                <a:cs typeface="Arial"/>
              </a:rPr>
              <a:t>which </a:t>
            </a:r>
            <a:r>
              <a:rPr sz="2000" spc="15" dirty="0">
                <a:latin typeface="Arial"/>
                <a:cs typeface="Arial"/>
              </a:rPr>
              <a:t>primarily </a:t>
            </a:r>
            <a:r>
              <a:rPr sz="2000" spc="-105" dirty="0">
                <a:latin typeface="Arial"/>
                <a:cs typeface="Arial"/>
              </a:rPr>
              <a:t>operate </a:t>
            </a:r>
            <a:r>
              <a:rPr sz="2000" spc="-60" dirty="0">
                <a:latin typeface="Arial"/>
                <a:cs typeface="Arial"/>
              </a:rPr>
              <a:t>to </a:t>
            </a:r>
            <a:r>
              <a:rPr sz="2000" dirty="0">
                <a:latin typeface="Arial"/>
                <a:cs typeface="Arial"/>
              </a:rPr>
              <a:t>build </a:t>
            </a:r>
            <a:r>
              <a:rPr sz="2000" spc="-65" dirty="0">
                <a:latin typeface="Arial"/>
                <a:cs typeface="Arial"/>
              </a:rPr>
              <a:t>strong </a:t>
            </a:r>
            <a:r>
              <a:rPr sz="2000" spc="-35" dirty="0">
                <a:latin typeface="Arial"/>
                <a:cs typeface="Arial"/>
              </a:rPr>
              <a:t>motivation </a:t>
            </a:r>
            <a:r>
              <a:rPr sz="2000" spc="-90" dirty="0">
                <a:latin typeface="Arial"/>
                <a:cs typeface="Arial"/>
              </a:rPr>
              <a:t>and </a:t>
            </a:r>
            <a:r>
              <a:rPr sz="2000" spc="-15" dirty="0">
                <a:latin typeface="Arial"/>
                <a:cs typeface="Arial"/>
              </a:rPr>
              <a:t>high </a:t>
            </a:r>
            <a:r>
              <a:rPr sz="2000" spc="-55" dirty="0">
                <a:latin typeface="Arial"/>
                <a:cs typeface="Arial"/>
              </a:rPr>
              <a:t>job</a:t>
            </a:r>
            <a:r>
              <a:rPr sz="2000" spc="-114" dirty="0">
                <a:latin typeface="Arial"/>
                <a:cs typeface="Arial"/>
              </a:rPr>
              <a:t> </a:t>
            </a:r>
            <a:r>
              <a:rPr sz="2000" spc="-80" dirty="0">
                <a:latin typeface="Arial"/>
                <a:cs typeface="Arial"/>
              </a:rPr>
              <a:t>satisfaction,</a:t>
            </a:r>
            <a:endParaRPr sz="2000">
              <a:latin typeface="Arial"/>
              <a:cs typeface="Arial"/>
            </a:endParaRPr>
          </a:p>
          <a:p>
            <a:pPr marL="12700" algn="just">
              <a:lnSpc>
                <a:spcPct val="100000"/>
              </a:lnSpc>
              <a:spcBef>
                <a:spcPts val="1235"/>
              </a:spcBef>
            </a:pPr>
            <a:r>
              <a:rPr sz="2000" spc="-30" dirty="0">
                <a:latin typeface="Arial"/>
                <a:cs typeface="Arial"/>
              </a:rPr>
              <a:t>but </a:t>
            </a:r>
            <a:r>
              <a:rPr sz="2000" dirty="0">
                <a:latin typeface="Arial"/>
                <a:cs typeface="Arial"/>
              </a:rPr>
              <a:t>their </a:t>
            </a:r>
            <a:r>
              <a:rPr sz="2000" spc="-165" dirty="0">
                <a:latin typeface="Arial"/>
                <a:cs typeface="Arial"/>
              </a:rPr>
              <a:t>absence </a:t>
            </a:r>
            <a:r>
              <a:rPr sz="2000" spc="-180" dirty="0">
                <a:latin typeface="Arial"/>
                <a:cs typeface="Arial"/>
              </a:rPr>
              <a:t>does </a:t>
            </a:r>
            <a:r>
              <a:rPr sz="2000" spc="-40" dirty="0">
                <a:latin typeface="Arial"/>
                <a:cs typeface="Arial"/>
              </a:rPr>
              <a:t>not </a:t>
            </a:r>
            <a:r>
              <a:rPr sz="2000" spc="-45" dirty="0">
                <a:latin typeface="Arial"/>
                <a:cs typeface="Arial"/>
              </a:rPr>
              <a:t>result </a:t>
            </a:r>
            <a:r>
              <a:rPr sz="2000" spc="40" dirty="0">
                <a:latin typeface="Arial"/>
                <a:cs typeface="Arial"/>
              </a:rPr>
              <a:t>in </a:t>
            </a:r>
            <a:r>
              <a:rPr sz="2000" spc="-60" dirty="0">
                <a:latin typeface="Arial"/>
                <a:cs typeface="Arial"/>
              </a:rPr>
              <a:t>strong</a:t>
            </a:r>
            <a:r>
              <a:rPr sz="2000" spc="-229" dirty="0">
                <a:latin typeface="Arial"/>
                <a:cs typeface="Arial"/>
              </a:rPr>
              <a:t> </a:t>
            </a:r>
            <a:r>
              <a:rPr sz="2000" spc="-80" dirty="0">
                <a:latin typeface="Arial"/>
                <a:cs typeface="Arial"/>
              </a:rPr>
              <a:t>dissatisfaction.</a:t>
            </a:r>
            <a:endParaRPr sz="2000">
              <a:latin typeface="Arial"/>
              <a:cs typeface="Arial"/>
            </a:endParaRPr>
          </a:p>
        </p:txBody>
      </p:sp>
      <p:grpSp>
        <p:nvGrpSpPr>
          <p:cNvPr id="3" name="object 3"/>
          <p:cNvGrpSpPr/>
          <p:nvPr/>
        </p:nvGrpSpPr>
        <p:grpSpPr>
          <a:xfrm>
            <a:off x="1895855" y="3496055"/>
            <a:ext cx="7096125" cy="3209925"/>
            <a:chOff x="1895855" y="3496055"/>
            <a:chExt cx="7096125" cy="3209925"/>
          </a:xfrm>
        </p:grpSpPr>
        <p:sp>
          <p:nvSpPr>
            <p:cNvPr id="4" name="object 4"/>
            <p:cNvSpPr/>
            <p:nvPr/>
          </p:nvSpPr>
          <p:spPr>
            <a:xfrm>
              <a:off x="1981199" y="3581399"/>
              <a:ext cx="5029200" cy="278739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938527" y="3538727"/>
              <a:ext cx="5114925" cy="2872740"/>
            </a:xfrm>
            <a:custGeom>
              <a:avLst/>
              <a:gdLst/>
              <a:ahLst/>
              <a:cxnLst/>
              <a:rect l="l" t="t" r="r" b="b"/>
              <a:pathLst>
                <a:path w="5114925" h="2872740">
                  <a:moveTo>
                    <a:pt x="0" y="2872740"/>
                  </a:moveTo>
                  <a:lnTo>
                    <a:pt x="5114544" y="2872740"/>
                  </a:lnTo>
                  <a:lnTo>
                    <a:pt x="5114544" y="0"/>
                  </a:lnTo>
                  <a:lnTo>
                    <a:pt x="0" y="0"/>
                  </a:lnTo>
                  <a:lnTo>
                    <a:pt x="0" y="2872740"/>
                  </a:lnTo>
                  <a:close/>
                </a:path>
              </a:pathLst>
            </a:custGeom>
            <a:ln w="85344">
              <a:solidFill>
                <a:srgbClr val="000000"/>
              </a:solidFill>
            </a:ln>
          </p:spPr>
          <p:txBody>
            <a:bodyPr wrap="square" lIns="0" tIns="0" rIns="0" bIns="0" rtlCol="0"/>
            <a:lstStyle/>
            <a:p>
              <a:endParaRPr/>
            </a:p>
          </p:txBody>
        </p:sp>
        <p:sp>
          <p:nvSpPr>
            <p:cNvPr id="6" name="object 6"/>
            <p:cNvSpPr/>
            <p:nvPr/>
          </p:nvSpPr>
          <p:spPr>
            <a:xfrm>
              <a:off x="8382000" y="6096000"/>
              <a:ext cx="609600" cy="609600"/>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197877"/>
            <a:ext cx="8569325" cy="5416550"/>
          </a:xfrm>
          <a:prstGeom prst="rect">
            <a:avLst/>
          </a:prstGeom>
        </p:spPr>
        <p:txBody>
          <a:bodyPr vert="horz" wrap="square" lIns="0" tIns="16510" rIns="0" bIns="0" rtlCol="0">
            <a:spAutoFit/>
          </a:bodyPr>
          <a:lstStyle/>
          <a:p>
            <a:pPr marL="355600" marR="5080" indent="-342900" algn="just">
              <a:lnSpc>
                <a:spcPct val="140000"/>
              </a:lnSpc>
              <a:spcBef>
                <a:spcPts val="130"/>
              </a:spcBef>
              <a:buFont typeface="Arial"/>
              <a:buChar char="•"/>
              <a:tabLst>
                <a:tab pos="355600" algn="l"/>
              </a:tabLst>
            </a:pPr>
            <a:r>
              <a:rPr sz="1900" b="1" spc="-165" dirty="0">
                <a:latin typeface="Arial"/>
                <a:cs typeface="Arial"/>
              </a:rPr>
              <a:t>Hygiene </a:t>
            </a:r>
            <a:r>
              <a:rPr sz="1900" b="1" spc="-220" dirty="0">
                <a:latin typeface="Arial"/>
                <a:cs typeface="Arial"/>
              </a:rPr>
              <a:t>Factors: </a:t>
            </a:r>
            <a:r>
              <a:rPr sz="1900" spc="-75" dirty="0">
                <a:latin typeface="Arial"/>
                <a:cs typeface="Arial"/>
              </a:rPr>
              <a:t>Herzberg </a:t>
            </a:r>
            <a:r>
              <a:rPr sz="1900" spc="-25" dirty="0">
                <a:latin typeface="Arial"/>
                <a:cs typeface="Arial"/>
              </a:rPr>
              <a:t>identified </a:t>
            </a:r>
            <a:r>
              <a:rPr sz="1900" spc="-70" dirty="0">
                <a:latin typeface="Arial"/>
                <a:cs typeface="Arial"/>
              </a:rPr>
              <a:t>ten </a:t>
            </a:r>
            <a:r>
              <a:rPr sz="1900" spc="-80" dirty="0">
                <a:latin typeface="Arial"/>
                <a:cs typeface="Arial"/>
              </a:rPr>
              <a:t>maintenance </a:t>
            </a:r>
            <a:r>
              <a:rPr sz="1900" spc="-10" dirty="0">
                <a:latin typeface="Arial"/>
                <a:cs typeface="Arial"/>
              </a:rPr>
              <a:t>or </a:t>
            </a:r>
            <a:r>
              <a:rPr sz="1900" spc="-80" dirty="0">
                <a:latin typeface="Arial"/>
                <a:cs typeface="Arial"/>
              </a:rPr>
              <a:t>hygiene </a:t>
            </a:r>
            <a:r>
              <a:rPr sz="1900" spc="-75" dirty="0">
                <a:latin typeface="Arial"/>
                <a:cs typeface="Arial"/>
              </a:rPr>
              <a:t>factors, </a:t>
            </a:r>
            <a:r>
              <a:rPr sz="1900" spc="-40" dirty="0">
                <a:latin typeface="Arial"/>
                <a:cs typeface="Arial"/>
              </a:rPr>
              <a:t>that </a:t>
            </a:r>
            <a:r>
              <a:rPr sz="1900" spc="-95" dirty="0">
                <a:latin typeface="Arial"/>
                <a:cs typeface="Arial"/>
              </a:rPr>
              <a:t>are  </a:t>
            </a:r>
            <a:r>
              <a:rPr sz="1900" spc="-45" dirty="0">
                <a:latin typeface="Arial"/>
                <a:cs typeface="Arial"/>
              </a:rPr>
              <a:t>not </a:t>
            </a:r>
            <a:r>
              <a:rPr sz="1900" dirty="0">
                <a:latin typeface="Arial"/>
                <a:cs typeface="Arial"/>
              </a:rPr>
              <a:t>intrinsic </a:t>
            </a:r>
            <a:r>
              <a:rPr sz="1900" spc="-75" dirty="0">
                <a:latin typeface="Arial"/>
                <a:cs typeface="Arial"/>
              </a:rPr>
              <a:t>parts </a:t>
            </a:r>
            <a:r>
              <a:rPr sz="1900" spc="-35" dirty="0">
                <a:latin typeface="Arial"/>
                <a:cs typeface="Arial"/>
              </a:rPr>
              <a:t>of </a:t>
            </a:r>
            <a:r>
              <a:rPr sz="1900" spc="-170" dirty="0">
                <a:latin typeface="Arial"/>
                <a:cs typeface="Arial"/>
              </a:rPr>
              <a:t>a </a:t>
            </a:r>
            <a:r>
              <a:rPr sz="1900" spc="-80" dirty="0">
                <a:latin typeface="Arial"/>
                <a:cs typeface="Arial"/>
              </a:rPr>
              <a:t>job, </a:t>
            </a:r>
            <a:r>
              <a:rPr sz="1900" spc="-30" dirty="0">
                <a:latin typeface="Arial"/>
                <a:cs typeface="Arial"/>
              </a:rPr>
              <a:t>but </a:t>
            </a:r>
            <a:r>
              <a:rPr sz="1900" spc="-95" dirty="0">
                <a:latin typeface="Arial"/>
                <a:cs typeface="Arial"/>
              </a:rPr>
              <a:t>are </a:t>
            </a:r>
            <a:r>
              <a:rPr sz="1900" spc="-70" dirty="0">
                <a:latin typeface="Arial"/>
                <a:cs typeface="Arial"/>
              </a:rPr>
              <a:t>related </a:t>
            </a:r>
            <a:r>
              <a:rPr sz="1900" spc="-55" dirty="0">
                <a:latin typeface="Arial"/>
                <a:cs typeface="Arial"/>
              </a:rPr>
              <a:t>to </a:t>
            </a:r>
            <a:r>
              <a:rPr sz="1900" spc="-80" dirty="0">
                <a:latin typeface="Arial"/>
                <a:cs typeface="Arial"/>
              </a:rPr>
              <a:t>the </a:t>
            </a:r>
            <a:r>
              <a:rPr sz="1900" spc="-55" dirty="0">
                <a:latin typeface="Arial"/>
                <a:cs typeface="Arial"/>
              </a:rPr>
              <a:t>conditions </a:t>
            </a:r>
            <a:r>
              <a:rPr sz="1900" spc="35" dirty="0">
                <a:latin typeface="Arial"/>
                <a:cs typeface="Arial"/>
              </a:rPr>
              <a:t>in </a:t>
            </a:r>
            <a:r>
              <a:rPr sz="1900" dirty="0">
                <a:latin typeface="Arial"/>
                <a:cs typeface="Arial"/>
              </a:rPr>
              <a:t>which </a:t>
            </a:r>
            <a:r>
              <a:rPr sz="1900" spc="-75" dirty="0">
                <a:latin typeface="Arial"/>
                <a:cs typeface="Arial"/>
              </a:rPr>
              <a:t>the </a:t>
            </a:r>
            <a:r>
              <a:rPr sz="1900" spc="-55" dirty="0">
                <a:latin typeface="Arial"/>
                <a:cs typeface="Arial"/>
              </a:rPr>
              <a:t>job </a:t>
            </a:r>
            <a:r>
              <a:rPr sz="1900" spc="-150" dirty="0">
                <a:latin typeface="Arial"/>
                <a:cs typeface="Arial"/>
              </a:rPr>
              <a:t>has </a:t>
            </a:r>
            <a:r>
              <a:rPr sz="1900" spc="-60" dirty="0">
                <a:latin typeface="Arial"/>
                <a:cs typeface="Arial"/>
              </a:rPr>
              <a:t>to  </a:t>
            </a:r>
            <a:r>
              <a:rPr sz="1900" spc="-160" dirty="0">
                <a:latin typeface="Arial"/>
                <a:cs typeface="Arial"/>
              </a:rPr>
              <a:t>be </a:t>
            </a:r>
            <a:r>
              <a:rPr sz="1900" spc="-60" dirty="0">
                <a:latin typeface="Arial"/>
                <a:cs typeface="Arial"/>
              </a:rPr>
              <a:t>performed. </a:t>
            </a:r>
            <a:r>
              <a:rPr sz="1900" spc="-180" dirty="0">
                <a:latin typeface="Arial"/>
                <a:cs typeface="Arial"/>
              </a:rPr>
              <a:t>These </a:t>
            </a:r>
            <a:r>
              <a:rPr sz="1900" spc="-95" dirty="0">
                <a:latin typeface="Arial"/>
                <a:cs typeface="Arial"/>
              </a:rPr>
              <a:t>are </a:t>
            </a:r>
            <a:r>
              <a:rPr sz="1900" spc="-85" dirty="0">
                <a:latin typeface="Arial"/>
                <a:cs typeface="Arial"/>
              </a:rPr>
              <a:t>company </a:t>
            </a:r>
            <a:r>
              <a:rPr sz="1900" spc="-35" dirty="0">
                <a:latin typeface="Arial"/>
                <a:cs typeface="Arial"/>
              </a:rPr>
              <a:t>policy </a:t>
            </a:r>
            <a:r>
              <a:rPr sz="1900" spc="-85" dirty="0">
                <a:latin typeface="Arial"/>
                <a:cs typeface="Arial"/>
              </a:rPr>
              <a:t>and </a:t>
            </a:r>
            <a:r>
              <a:rPr sz="1900" spc="-40" dirty="0">
                <a:latin typeface="Arial"/>
                <a:cs typeface="Arial"/>
              </a:rPr>
              <a:t>administration, </a:t>
            </a:r>
            <a:r>
              <a:rPr sz="1900" spc="-50" dirty="0">
                <a:latin typeface="Arial"/>
                <a:cs typeface="Arial"/>
              </a:rPr>
              <a:t>technical </a:t>
            </a:r>
            <a:r>
              <a:rPr sz="1900" spc="-70" dirty="0">
                <a:latin typeface="Arial"/>
                <a:cs typeface="Arial"/>
              </a:rPr>
              <a:t>supervision,  </a:t>
            </a:r>
            <a:r>
              <a:rPr sz="1900" spc="-55" dirty="0">
                <a:latin typeface="Arial"/>
                <a:cs typeface="Arial"/>
              </a:rPr>
              <a:t>job </a:t>
            </a:r>
            <a:r>
              <a:rPr sz="1900" spc="-65" dirty="0">
                <a:latin typeface="Arial"/>
                <a:cs typeface="Arial"/>
              </a:rPr>
              <a:t>security, </a:t>
            </a:r>
            <a:r>
              <a:rPr sz="1900" dirty="0">
                <a:latin typeface="Arial"/>
                <a:cs typeface="Arial"/>
              </a:rPr>
              <a:t>working </a:t>
            </a:r>
            <a:r>
              <a:rPr sz="1900" spc="-60" dirty="0">
                <a:latin typeface="Arial"/>
                <a:cs typeface="Arial"/>
              </a:rPr>
              <a:t>conditions, </a:t>
            </a:r>
            <a:r>
              <a:rPr sz="1900" spc="-50" dirty="0">
                <a:latin typeface="Arial"/>
                <a:cs typeface="Arial"/>
              </a:rPr>
              <a:t>interpersonal </a:t>
            </a:r>
            <a:r>
              <a:rPr sz="1900" spc="-40" dirty="0">
                <a:latin typeface="Arial"/>
                <a:cs typeface="Arial"/>
              </a:rPr>
              <a:t>relationship </a:t>
            </a:r>
            <a:r>
              <a:rPr sz="1900" spc="35" dirty="0">
                <a:latin typeface="Arial"/>
                <a:cs typeface="Arial"/>
              </a:rPr>
              <a:t>with  </a:t>
            </a:r>
            <a:r>
              <a:rPr sz="1900" spc="-135" dirty="0">
                <a:latin typeface="Arial"/>
                <a:cs typeface="Arial"/>
              </a:rPr>
              <a:t>peers,  </a:t>
            </a:r>
            <a:r>
              <a:rPr sz="1900" spc="-85" dirty="0">
                <a:latin typeface="Arial"/>
                <a:cs typeface="Arial"/>
              </a:rPr>
              <a:t>subordinates and </a:t>
            </a:r>
            <a:r>
              <a:rPr sz="1900" spc="-90" dirty="0">
                <a:latin typeface="Arial"/>
                <a:cs typeface="Arial"/>
              </a:rPr>
              <a:t>supervisors, </a:t>
            </a:r>
            <a:r>
              <a:rPr sz="1900" spc="-85" dirty="0">
                <a:latin typeface="Arial"/>
                <a:cs typeface="Arial"/>
              </a:rPr>
              <a:t>salary, </a:t>
            </a:r>
            <a:r>
              <a:rPr sz="1900" spc="-55" dirty="0">
                <a:latin typeface="Arial"/>
                <a:cs typeface="Arial"/>
              </a:rPr>
              <a:t>job </a:t>
            </a:r>
            <a:r>
              <a:rPr sz="1900" spc="-65" dirty="0">
                <a:latin typeface="Arial"/>
                <a:cs typeface="Arial"/>
              </a:rPr>
              <a:t>security, </a:t>
            </a:r>
            <a:r>
              <a:rPr sz="1900" spc="-85" dirty="0">
                <a:latin typeface="Arial"/>
                <a:cs typeface="Arial"/>
              </a:rPr>
              <a:t>personal </a:t>
            </a:r>
            <a:r>
              <a:rPr sz="1900" spc="-30" dirty="0">
                <a:latin typeface="Arial"/>
                <a:cs typeface="Arial"/>
              </a:rPr>
              <a:t>life,</a:t>
            </a:r>
            <a:r>
              <a:rPr sz="1900" spc="35" dirty="0">
                <a:latin typeface="Arial"/>
                <a:cs typeface="Arial"/>
              </a:rPr>
              <a:t> </a:t>
            </a:r>
            <a:r>
              <a:rPr sz="1900" spc="-114" dirty="0">
                <a:latin typeface="Arial"/>
                <a:cs typeface="Arial"/>
              </a:rPr>
              <a:t>etc.</a:t>
            </a:r>
            <a:endParaRPr sz="1900">
              <a:latin typeface="Arial"/>
              <a:cs typeface="Arial"/>
            </a:endParaRPr>
          </a:p>
          <a:p>
            <a:pPr marL="355600" marR="5715" indent="-342900" algn="just">
              <a:lnSpc>
                <a:spcPct val="140000"/>
              </a:lnSpc>
              <a:spcBef>
                <a:spcPts val="455"/>
              </a:spcBef>
              <a:buFont typeface="Arial"/>
              <a:buChar char="•"/>
              <a:tabLst>
                <a:tab pos="355600" algn="l"/>
              </a:tabLst>
            </a:pPr>
            <a:r>
              <a:rPr sz="1900" b="1" spc="-120" dirty="0">
                <a:latin typeface="Arial"/>
                <a:cs typeface="Arial"/>
              </a:rPr>
              <a:t>Motivational </a:t>
            </a:r>
            <a:r>
              <a:rPr sz="1900" b="1" spc="-185" dirty="0">
                <a:latin typeface="Arial"/>
                <a:cs typeface="Arial"/>
              </a:rPr>
              <a:t>factors: </a:t>
            </a:r>
            <a:r>
              <a:rPr sz="1900" spc="-185" dirty="0">
                <a:latin typeface="Arial"/>
                <a:cs typeface="Arial"/>
              </a:rPr>
              <a:t>These </a:t>
            </a:r>
            <a:r>
              <a:rPr sz="1900" spc="-70" dirty="0">
                <a:latin typeface="Arial"/>
                <a:cs typeface="Arial"/>
              </a:rPr>
              <a:t>factors </a:t>
            </a:r>
            <a:r>
              <a:rPr sz="1900" spc="-120" dirty="0">
                <a:latin typeface="Arial"/>
                <a:cs typeface="Arial"/>
              </a:rPr>
              <a:t>have </a:t>
            </a:r>
            <a:r>
              <a:rPr sz="1900" spc="-170" dirty="0">
                <a:latin typeface="Arial"/>
                <a:cs typeface="Arial"/>
              </a:rPr>
              <a:t>a </a:t>
            </a:r>
            <a:r>
              <a:rPr sz="1900" spc="-70" dirty="0">
                <a:latin typeface="Arial"/>
                <a:cs typeface="Arial"/>
              </a:rPr>
              <a:t>positive effect </a:t>
            </a:r>
            <a:r>
              <a:rPr sz="1900" spc="-75" dirty="0">
                <a:latin typeface="Arial"/>
                <a:cs typeface="Arial"/>
              </a:rPr>
              <a:t>on </a:t>
            </a:r>
            <a:r>
              <a:rPr sz="1900" spc="-80" dirty="0">
                <a:latin typeface="Arial"/>
                <a:cs typeface="Arial"/>
              </a:rPr>
              <a:t>the </a:t>
            </a:r>
            <a:r>
              <a:rPr sz="1900" spc="-15" dirty="0">
                <a:latin typeface="Arial"/>
                <a:cs typeface="Arial"/>
              </a:rPr>
              <a:t>functioning </a:t>
            </a:r>
            <a:r>
              <a:rPr sz="1900" spc="-35" dirty="0">
                <a:latin typeface="Arial"/>
                <a:cs typeface="Arial"/>
              </a:rPr>
              <a:t>of </a:t>
            </a:r>
            <a:r>
              <a:rPr sz="1900" spc="-65" dirty="0">
                <a:latin typeface="Arial"/>
                <a:cs typeface="Arial"/>
              </a:rPr>
              <a:t>the  </a:t>
            </a:r>
            <a:r>
              <a:rPr sz="1900" spc="-130" dirty="0">
                <a:latin typeface="Arial"/>
                <a:cs typeface="Arial"/>
              </a:rPr>
              <a:t>employees </a:t>
            </a:r>
            <a:r>
              <a:rPr sz="1900" spc="40" dirty="0">
                <a:latin typeface="Arial"/>
                <a:cs typeface="Arial"/>
              </a:rPr>
              <a:t>in </a:t>
            </a:r>
            <a:r>
              <a:rPr sz="1900" spc="-80" dirty="0">
                <a:latin typeface="Arial"/>
                <a:cs typeface="Arial"/>
              </a:rPr>
              <a:t>the </a:t>
            </a:r>
            <a:r>
              <a:rPr sz="1900" spc="-50" dirty="0">
                <a:latin typeface="Arial"/>
                <a:cs typeface="Arial"/>
              </a:rPr>
              <a:t>organization. </a:t>
            </a:r>
            <a:r>
              <a:rPr sz="1900" spc="-105" dirty="0">
                <a:latin typeface="Arial"/>
                <a:cs typeface="Arial"/>
              </a:rPr>
              <a:t>There </a:t>
            </a:r>
            <a:r>
              <a:rPr sz="1900" spc="-95" dirty="0">
                <a:latin typeface="Arial"/>
                <a:cs typeface="Arial"/>
              </a:rPr>
              <a:t>are </a:t>
            </a:r>
            <a:r>
              <a:rPr sz="1900" spc="-45" dirty="0">
                <a:latin typeface="Arial"/>
                <a:cs typeface="Arial"/>
              </a:rPr>
              <a:t>six </a:t>
            </a:r>
            <a:r>
              <a:rPr sz="1900" spc="-70" dirty="0">
                <a:latin typeface="Arial"/>
                <a:cs typeface="Arial"/>
              </a:rPr>
              <a:t>factors </a:t>
            </a:r>
            <a:r>
              <a:rPr sz="1900" spc="-40" dirty="0">
                <a:latin typeface="Arial"/>
                <a:cs typeface="Arial"/>
              </a:rPr>
              <a:t>that </a:t>
            </a:r>
            <a:r>
              <a:rPr sz="1900" spc="-70" dirty="0">
                <a:latin typeface="Arial"/>
                <a:cs typeface="Arial"/>
              </a:rPr>
              <a:t>motivate </a:t>
            </a:r>
            <a:r>
              <a:rPr sz="1900" spc="-130" dirty="0">
                <a:latin typeface="Arial"/>
                <a:cs typeface="Arial"/>
              </a:rPr>
              <a:t>employees:  </a:t>
            </a:r>
            <a:r>
              <a:rPr sz="1900" spc="-90" dirty="0">
                <a:latin typeface="Arial"/>
                <a:cs typeface="Arial"/>
              </a:rPr>
              <a:t>Achievement, </a:t>
            </a:r>
            <a:r>
              <a:rPr sz="1900" spc="-85" dirty="0">
                <a:latin typeface="Arial"/>
                <a:cs typeface="Arial"/>
              </a:rPr>
              <a:t>Recognition, </a:t>
            </a:r>
            <a:r>
              <a:rPr sz="1900" spc="-100" dirty="0">
                <a:latin typeface="Arial"/>
                <a:cs typeface="Arial"/>
              </a:rPr>
              <a:t>Advancement, </a:t>
            </a:r>
            <a:r>
              <a:rPr sz="1900" spc="-10" dirty="0">
                <a:latin typeface="Arial"/>
                <a:cs typeface="Arial"/>
              </a:rPr>
              <a:t>Work-itself, </a:t>
            </a:r>
            <a:r>
              <a:rPr sz="1900" spc="-75" dirty="0">
                <a:latin typeface="Arial"/>
                <a:cs typeface="Arial"/>
              </a:rPr>
              <a:t>Possibility </a:t>
            </a:r>
            <a:r>
              <a:rPr sz="1900" spc="-35" dirty="0">
                <a:latin typeface="Arial"/>
                <a:cs typeface="Arial"/>
              </a:rPr>
              <a:t>of </a:t>
            </a:r>
            <a:r>
              <a:rPr sz="1900" spc="-15" dirty="0">
                <a:latin typeface="Arial"/>
                <a:cs typeface="Arial"/>
              </a:rPr>
              <a:t>growth </a:t>
            </a:r>
            <a:r>
              <a:rPr sz="1900" spc="-85" dirty="0">
                <a:latin typeface="Arial"/>
                <a:cs typeface="Arial"/>
              </a:rPr>
              <a:t>and  </a:t>
            </a:r>
            <a:r>
              <a:rPr sz="1900" spc="-80" dirty="0">
                <a:latin typeface="Arial"/>
                <a:cs typeface="Arial"/>
              </a:rPr>
              <a:t>Responsibility. </a:t>
            </a:r>
            <a:r>
              <a:rPr sz="1900" spc="-75" dirty="0">
                <a:latin typeface="Arial"/>
                <a:cs typeface="Arial"/>
              </a:rPr>
              <a:t>An </a:t>
            </a:r>
            <a:r>
              <a:rPr sz="1900" spc="-100" dirty="0">
                <a:latin typeface="Arial"/>
                <a:cs typeface="Arial"/>
              </a:rPr>
              <a:t>increase </a:t>
            </a:r>
            <a:r>
              <a:rPr sz="1900" spc="40" dirty="0">
                <a:latin typeface="Arial"/>
                <a:cs typeface="Arial"/>
              </a:rPr>
              <a:t>in </a:t>
            </a:r>
            <a:r>
              <a:rPr sz="1900" spc="-145" dirty="0">
                <a:latin typeface="Arial"/>
                <a:cs typeface="Arial"/>
              </a:rPr>
              <a:t>these </a:t>
            </a:r>
            <a:r>
              <a:rPr sz="1900" spc="-70" dirty="0">
                <a:latin typeface="Arial"/>
                <a:cs typeface="Arial"/>
              </a:rPr>
              <a:t>factors </a:t>
            </a:r>
            <a:r>
              <a:rPr sz="1900" spc="-105" dirty="0">
                <a:latin typeface="Arial"/>
                <a:cs typeface="Arial"/>
              </a:rPr>
              <a:t>satisfies </a:t>
            </a:r>
            <a:r>
              <a:rPr sz="1900" spc="-75" dirty="0">
                <a:latin typeface="Arial"/>
                <a:cs typeface="Arial"/>
              </a:rPr>
              <a:t>the </a:t>
            </a:r>
            <a:r>
              <a:rPr sz="1900" spc="-130" dirty="0">
                <a:latin typeface="Arial"/>
                <a:cs typeface="Arial"/>
              </a:rPr>
              <a:t>employees </a:t>
            </a:r>
            <a:r>
              <a:rPr sz="1900" spc="-85" dirty="0">
                <a:latin typeface="Arial"/>
                <a:cs typeface="Arial"/>
              </a:rPr>
              <a:t>and </a:t>
            </a:r>
            <a:r>
              <a:rPr sz="1900" spc="-75" dirty="0">
                <a:latin typeface="Arial"/>
                <a:cs typeface="Arial"/>
              </a:rPr>
              <a:t>the </a:t>
            </a:r>
            <a:r>
              <a:rPr sz="1900" spc="-145" dirty="0">
                <a:latin typeface="Arial"/>
                <a:cs typeface="Arial"/>
              </a:rPr>
              <a:t>decrease  </a:t>
            </a:r>
            <a:r>
              <a:rPr sz="1900" spc="40" dirty="0">
                <a:latin typeface="Arial"/>
                <a:cs typeface="Arial"/>
              </a:rPr>
              <a:t>in </a:t>
            </a:r>
            <a:r>
              <a:rPr sz="1900" spc="-140" dirty="0">
                <a:latin typeface="Arial"/>
                <a:cs typeface="Arial"/>
              </a:rPr>
              <a:t>these </a:t>
            </a:r>
            <a:r>
              <a:rPr sz="1900" spc="80" dirty="0">
                <a:latin typeface="Arial"/>
                <a:cs typeface="Arial"/>
              </a:rPr>
              <a:t>will </a:t>
            </a:r>
            <a:r>
              <a:rPr sz="1900" spc="-45" dirty="0">
                <a:latin typeface="Arial"/>
                <a:cs typeface="Arial"/>
              </a:rPr>
              <a:t>not </a:t>
            </a:r>
            <a:r>
              <a:rPr sz="1900" spc="-65" dirty="0">
                <a:latin typeface="Arial"/>
                <a:cs typeface="Arial"/>
              </a:rPr>
              <a:t>affect </a:t>
            </a:r>
            <a:r>
              <a:rPr sz="1900" spc="-75" dirty="0">
                <a:latin typeface="Arial"/>
                <a:cs typeface="Arial"/>
              </a:rPr>
              <a:t>the </a:t>
            </a:r>
            <a:r>
              <a:rPr sz="1900" spc="-65" dirty="0">
                <a:latin typeface="Arial"/>
                <a:cs typeface="Arial"/>
              </a:rPr>
              <a:t>level </a:t>
            </a:r>
            <a:r>
              <a:rPr sz="1900" spc="-35" dirty="0">
                <a:latin typeface="Arial"/>
                <a:cs typeface="Arial"/>
              </a:rPr>
              <a:t>of</a:t>
            </a:r>
            <a:r>
              <a:rPr sz="1900" spc="-190" dirty="0">
                <a:latin typeface="Arial"/>
                <a:cs typeface="Arial"/>
              </a:rPr>
              <a:t> </a:t>
            </a:r>
            <a:r>
              <a:rPr sz="1900" spc="-75" dirty="0">
                <a:latin typeface="Arial"/>
                <a:cs typeface="Arial"/>
              </a:rPr>
              <a:t>satisfaction.</a:t>
            </a:r>
            <a:endParaRPr sz="1900">
              <a:latin typeface="Arial"/>
              <a:cs typeface="Arial"/>
            </a:endParaRPr>
          </a:p>
          <a:p>
            <a:pPr marL="12700" marR="5080" indent="999490" algn="just">
              <a:lnSpc>
                <a:spcPct val="140100"/>
              </a:lnSpc>
              <a:spcBef>
                <a:spcPts val="455"/>
              </a:spcBef>
            </a:pPr>
            <a:r>
              <a:rPr sz="1900" spc="-125" dirty="0">
                <a:latin typeface="Arial"/>
                <a:cs typeface="Arial"/>
              </a:rPr>
              <a:t>Thus, </a:t>
            </a:r>
            <a:r>
              <a:rPr sz="1900" spc="-5" dirty="0">
                <a:latin typeface="Times New Roman"/>
                <a:cs typeface="Times New Roman"/>
              </a:rPr>
              <a:t>Herzberg’s </a:t>
            </a:r>
            <a:r>
              <a:rPr sz="1900" spc="-35" dirty="0">
                <a:latin typeface="Arial"/>
                <a:cs typeface="Arial"/>
              </a:rPr>
              <a:t>Motivation-Hygiene </a:t>
            </a:r>
            <a:r>
              <a:rPr sz="1900" spc="-85" dirty="0">
                <a:latin typeface="Arial"/>
                <a:cs typeface="Arial"/>
              </a:rPr>
              <a:t>Theory </a:t>
            </a:r>
            <a:r>
              <a:rPr sz="1900" spc="-75" dirty="0">
                <a:latin typeface="Arial"/>
                <a:cs typeface="Arial"/>
              </a:rPr>
              <a:t>studied </a:t>
            </a:r>
            <a:r>
              <a:rPr sz="1900" spc="-70" dirty="0">
                <a:latin typeface="Arial"/>
                <a:cs typeface="Arial"/>
              </a:rPr>
              <a:t>the </a:t>
            </a:r>
            <a:r>
              <a:rPr sz="1900" spc="-75" dirty="0">
                <a:latin typeface="Arial"/>
                <a:cs typeface="Arial"/>
              </a:rPr>
              <a:t>variables </a:t>
            </a:r>
            <a:r>
              <a:rPr sz="1900" dirty="0">
                <a:latin typeface="Arial"/>
                <a:cs typeface="Arial"/>
              </a:rPr>
              <a:t>which  </a:t>
            </a:r>
            <a:r>
              <a:rPr sz="1900" spc="-75" dirty="0">
                <a:latin typeface="Arial"/>
                <a:cs typeface="Arial"/>
              </a:rPr>
              <a:t>were </a:t>
            </a:r>
            <a:r>
              <a:rPr sz="1900" spc="-90" dirty="0">
                <a:latin typeface="Arial"/>
                <a:cs typeface="Arial"/>
              </a:rPr>
              <a:t>responsible </a:t>
            </a:r>
            <a:r>
              <a:rPr sz="1900" spc="10" dirty="0">
                <a:latin typeface="Arial"/>
                <a:cs typeface="Arial"/>
              </a:rPr>
              <a:t>for </a:t>
            </a:r>
            <a:r>
              <a:rPr sz="1900" spc="-75" dirty="0">
                <a:latin typeface="Arial"/>
                <a:cs typeface="Arial"/>
              </a:rPr>
              <a:t>the </a:t>
            </a:r>
            <a:r>
              <a:rPr sz="1900" spc="-65" dirty="0">
                <a:latin typeface="Arial"/>
                <a:cs typeface="Arial"/>
              </a:rPr>
              <a:t>level </a:t>
            </a:r>
            <a:r>
              <a:rPr sz="1900" spc="-35" dirty="0">
                <a:latin typeface="Arial"/>
                <a:cs typeface="Arial"/>
              </a:rPr>
              <a:t>of </a:t>
            </a:r>
            <a:r>
              <a:rPr sz="1900" spc="-70" dirty="0">
                <a:latin typeface="Arial"/>
                <a:cs typeface="Arial"/>
              </a:rPr>
              <a:t>satisfaction </a:t>
            </a:r>
            <a:r>
              <a:rPr sz="1900" spc="-90" dirty="0">
                <a:latin typeface="Arial"/>
                <a:cs typeface="Arial"/>
              </a:rPr>
              <a:t>and had </a:t>
            </a:r>
            <a:r>
              <a:rPr sz="1900" spc="-140" dirty="0">
                <a:latin typeface="Arial"/>
                <a:cs typeface="Arial"/>
              </a:rPr>
              <a:t>been </a:t>
            </a:r>
            <a:r>
              <a:rPr sz="1900" spc="-55" dirty="0">
                <a:latin typeface="Arial"/>
                <a:cs typeface="Arial"/>
              </a:rPr>
              <a:t>applied </a:t>
            </a:r>
            <a:r>
              <a:rPr sz="1900" spc="40" dirty="0">
                <a:latin typeface="Arial"/>
                <a:cs typeface="Arial"/>
              </a:rPr>
              <a:t>in </a:t>
            </a:r>
            <a:r>
              <a:rPr sz="1900" spc="-75" dirty="0">
                <a:latin typeface="Arial"/>
                <a:cs typeface="Arial"/>
              </a:rPr>
              <a:t>the </a:t>
            </a:r>
            <a:r>
              <a:rPr sz="1900" spc="-25" dirty="0">
                <a:latin typeface="Arial"/>
                <a:cs typeface="Arial"/>
              </a:rPr>
              <a:t>industry </a:t>
            </a:r>
            <a:r>
              <a:rPr sz="1900" spc="-40" dirty="0">
                <a:latin typeface="Arial"/>
                <a:cs typeface="Arial"/>
              </a:rPr>
              <a:t>that  </a:t>
            </a:r>
            <a:r>
              <a:rPr sz="1900" spc="-150" dirty="0">
                <a:latin typeface="Arial"/>
                <a:cs typeface="Arial"/>
              </a:rPr>
              <a:t>has </a:t>
            </a:r>
            <a:r>
              <a:rPr sz="1900" spc="-60" dirty="0">
                <a:latin typeface="Arial"/>
                <a:cs typeface="Arial"/>
              </a:rPr>
              <a:t>given </a:t>
            </a:r>
            <a:r>
              <a:rPr sz="1900" spc="-105" dirty="0">
                <a:latin typeface="Arial"/>
                <a:cs typeface="Arial"/>
              </a:rPr>
              <a:t>several </a:t>
            </a:r>
            <a:r>
              <a:rPr sz="1900" spc="-70" dirty="0">
                <a:latin typeface="Arial"/>
                <a:cs typeface="Arial"/>
              </a:rPr>
              <a:t>new</a:t>
            </a:r>
            <a:r>
              <a:rPr sz="1900" spc="70" dirty="0">
                <a:latin typeface="Arial"/>
                <a:cs typeface="Arial"/>
              </a:rPr>
              <a:t> </a:t>
            </a:r>
            <a:r>
              <a:rPr sz="1900" spc="-65" dirty="0">
                <a:latin typeface="Arial"/>
                <a:cs typeface="Arial"/>
              </a:rPr>
              <a:t>insights.</a:t>
            </a:r>
            <a:endParaRPr sz="1900">
              <a:latin typeface="Arial"/>
              <a:cs typeface="Arial"/>
            </a:endParaRPr>
          </a:p>
        </p:txBody>
      </p:sp>
      <p:sp>
        <p:nvSpPr>
          <p:cNvPr id="3" name="object 3"/>
          <p:cNvSpPr/>
          <p:nvPr/>
        </p:nvSpPr>
        <p:spPr>
          <a:xfrm>
            <a:off x="8382000" y="6096000"/>
            <a:ext cx="609600" cy="6096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40" y="255219"/>
            <a:ext cx="4658360" cy="452120"/>
          </a:xfrm>
          <a:prstGeom prst="rect">
            <a:avLst/>
          </a:prstGeom>
        </p:spPr>
        <p:txBody>
          <a:bodyPr vert="horz" wrap="square" lIns="0" tIns="12065" rIns="0" bIns="0" rtlCol="0">
            <a:spAutoFit/>
          </a:bodyPr>
          <a:lstStyle/>
          <a:p>
            <a:pPr marL="12700">
              <a:lnSpc>
                <a:spcPct val="100000"/>
              </a:lnSpc>
              <a:spcBef>
                <a:spcPts val="95"/>
              </a:spcBef>
              <a:tabLst>
                <a:tab pos="2432685" algn="l"/>
                <a:tab pos="3553460" algn="l"/>
              </a:tabLst>
            </a:pPr>
            <a:r>
              <a:rPr sz="2800" spc="-15" dirty="0"/>
              <a:t>3</a:t>
            </a:r>
            <a:r>
              <a:rPr sz="2800" spc="-220" dirty="0"/>
              <a:t>.</a:t>
            </a:r>
            <a:r>
              <a:rPr sz="2800" spc="-10" dirty="0">
                <a:latin typeface="Times New Roman"/>
                <a:cs typeface="Times New Roman"/>
              </a:rPr>
              <a:t>M</a:t>
            </a:r>
            <a:r>
              <a:rPr sz="2800" spc="-20" dirty="0">
                <a:latin typeface="Times New Roman"/>
                <a:cs typeface="Times New Roman"/>
              </a:rPr>
              <a:t>c</a:t>
            </a:r>
            <a:r>
              <a:rPr sz="2800" spc="-60" dirty="0">
                <a:latin typeface="Times New Roman"/>
                <a:cs typeface="Times New Roman"/>
              </a:rPr>
              <a:t>Cle</a:t>
            </a:r>
            <a:r>
              <a:rPr sz="2800" spc="-30" dirty="0">
                <a:latin typeface="Times New Roman"/>
                <a:cs typeface="Times New Roman"/>
              </a:rPr>
              <a:t>l</a:t>
            </a:r>
            <a:r>
              <a:rPr sz="2800" spc="-15" dirty="0">
                <a:latin typeface="Times New Roman"/>
                <a:cs typeface="Times New Roman"/>
              </a:rPr>
              <a:t>l</a:t>
            </a:r>
            <a:r>
              <a:rPr sz="2800" dirty="0">
                <a:latin typeface="Times New Roman"/>
                <a:cs typeface="Times New Roman"/>
              </a:rPr>
              <a:t>and’</a:t>
            </a:r>
            <a:r>
              <a:rPr sz="2800" spc="-70" dirty="0">
                <a:latin typeface="Times New Roman"/>
                <a:cs typeface="Times New Roman"/>
              </a:rPr>
              <a:t>s</a:t>
            </a:r>
            <a:r>
              <a:rPr sz="2800" dirty="0">
                <a:latin typeface="Times New Roman"/>
                <a:cs typeface="Times New Roman"/>
              </a:rPr>
              <a:t>	</a:t>
            </a:r>
            <a:r>
              <a:rPr sz="2800" spc="-120" dirty="0"/>
              <a:t>N</a:t>
            </a:r>
            <a:r>
              <a:rPr sz="2800" spc="-330" dirty="0"/>
              <a:t>e</a:t>
            </a:r>
            <a:r>
              <a:rPr sz="2800" spc="-220" dirty="0"/>
              <a:t>ed</a:t>
            </a:r>
            <a:r>
              <a:rPr sz="2800" spc="-380" dirty="0"/>
              <a:t>s</a:t>
            </a:r>
            <a:r>
              <a:rPr sz="2800" dirty="0"/>
              <a:t>	</a:t>
            </a:r>
            <a:r>
              <a:rPr sz="2800" spc="-140" dirty="0"/>
              <a:t>T</a:t>
            </a:r>
            <a:r>
              <a:rPr sz="2800" spc="-125" dirty="0"/>
              <a:t>h</a:t>
            </a:r>
            <a:r>
              <a:rPr sz="2800" spc="-110" dirty="0"/>
              <a:t>eory</a:t>
            </a:r>
            <a:r>
              <a:rPr sz="2800" spc="-215" dirty="0"/>
              <a:t>:</a:t>
            </a:r>
            <a:endParaRPr sz="2800">
              <a:latin typeface="Times New Roman"/>
              <a:cs typeface="Times New Roman"/>
            </a:endParaRPr>
          </a:p>
        </p:txBody>
      </p:sp>
      <p:sp>
        <p:nvSpPr>
          <p:cNvPr id="3" name="object 3"/>
          <p:cNvSpPr txBox="1"/>
          <p:nvPr/>
        </p:nvSpPr>
        <p:spPr>
          <a:xfrm>
            <a:off x="5114925" y="355803"/>
            <a:ext cx="3723004" cy="331470"/>
          </a:xfrm>
          <a:prstGeom prst="rect">
            <a:avLst/>
          </a:prstGeom>
        </p:spPr>
        <p:txBody>
          <a:bodyPr vert="horz" wrap="square" lIns="0" tIns="13335" rIns="0" bIns="0" rtlCol="0">
            <a:spAutoFit/>
          </a:bodyPr>
          <a:lstStyle/>
          <a:p>
            <a:pPr marL="12700">
              <a:lnSpc>
                <a:spcPct val="100000"/>
              </a:lnSpc>
              <a:spcBef>
                <a:spcPts val="105"/>
              </a:spcBef>
              <a:tabLst>
                <a:tab pos="1565275" algn="l"/>
                <a:tab pos="2382520" algn="l"/>
                <a:tab pos="3308985" algn="l"/>
              </a:tabLst>
            </a:pPr>
            <a:r>
              <a:rPr sz="2000" spc="-30" dirty="0">
                <a:latin typeface="Times New Roman"/>
                <a:cs typeface="Times New Roman"/>
              </a:rPr>
              <a:t>McCle</a:t>
            </a:r>
            <a:r>
              <a:rPr sz="2000" spc="-35" dirty="0">
                <a:latin typeface="Times New Roman"/>
                <a:cs typeface="Times New Roman"/>
              </a:rPr>
              <a:t>l</a:t>
            </a:r>
            <a:r>
              <a:rPr sz="2000" spc="15" dirty="0">
                <a:latin typeface="Times New Roman"/>
                <a:cs typeface="Times New Roman"/>
              </a:rPr>
              <a:t>l</a:t>
            </a:r>
            <a:r>
              <a:rPr sz="2000" dirty="0">
                <a:latin typeface="Times New Roman"/>
                <a:cs typeface="Times New Roman"/>
              </a:rPr>
              <a:t>a</a:t>
            </a:r>
            <a:r>
              <a:rPr sz="2000" spc="-20" dirty="0">
                <a:latin typeface="Times New Roman"/>
                <a:cs typeface="Times New Roman"/>
              </a:rPr>
              <a:t>nd</a:t>
            </a:r>
            <a:r>
              <a:rPr sz="2000" spc="-30" dirty="0">
                <a:latin typeface="Times New Roman"/>
                <a:cs typeface="Times New Roman"/>
              </a:rPr>
              <a:t>’</a:t>
            </a:r>
            <a:r>
              <a:rPr sz="2000" spc="-50" dirty="0">
                <a:latin typeface="Times New Roman"/>
                <a:cs typeface="Times New Roman"/>
              </a:rPr>
              <a:t>s</a:t>
            </a:r>
            <a:r>
              <a:rPr sz="2000" dirty="0">
                <a:latin typeface="Times New Roman"/>
                <a:cs typeface="Times New Roman"/>
              </a:rPr>
              <a:t>	</a:t>
            </a:r>
            <a:r>
              <a:rPr sz="2000" spc="-200" dirty="0">
                <a:latin typeface="Arial"/>
                <a:cs typeface="Arial"/>
              </a:rPr>
              <a:t>Ne</a:t>
            </a:r>
            <a:r>
              <a:rPr sz="2000" spc="-180" dirty="0">
                <a:latin typeface="Arial"/>
                <a:cs typeface="Arial"/>
              </a:rPr>
              <a:t>e</a:t>
            </a:r>
            <a:r>
              <a:rPr sz="2000" spc="-85" dirty="0">
                <a:latin typeface="Arial"/>
                <a:cs typeface="Arial"/>
              </a:rPr>
              <a:t>d</a:t>
            </a:r>
            <a:r>
              <a:rPr sz="2000" spc="-270" dirty="0">
                <a:latin typeface="Arial"/>
                <a:cs typeface="Arial"/>
              </a:rPr>
              <a:t>s</a:t>
            </a:r>
            <a:r>
              <a:rPr sz="2000" dirty="0">
                <a:latin typeface="Arial"/>
                <a:cs typeface="Arial"/>
              </a:rPr>
              <a:t>	</a:t>
            </a:r>
            <a:r>
              <a:rPr sz="2000" spc="-145" dirty="0">
                <a:latin typeface="Arial"/>
                <a:cs typeface="Arial"/>
              </a:rPr>
              <a:t>Th</a:t>
            </a:r>
            <a:r>
              <a:rPr sz="2000" spc="-160" dirty="0">
                <a:latin typeface="Arial"/>
                <a:cs typeface="Arial"/>
              </a:rPr>
              <a:t>e</a:t>
            </a:r>
            <a:r>
              <a:rPr sz="2000" spc="-25" dirty="0">
                <a:latin typeface="Arial"/>
                <a:cs typeface="Arial"/>
              </a:rPr>
              <a:t>ory</a:t>
            </a:r>
            <a:r>
              <a:rPr sz="2000" dirty="0">
                <a:latin typeface="Arial"/>
                <a:cs typeface="Arial"/>
              </a:rPr>
              <a:t>	</a:t>
            </a:r>
            <a:r>
              <a:rPr sz="2000" spc="-65" dirty="0">
                <a:latin typeface="Arial"/>
                <a:cs typeface="Arial"/>
              </a:rPr>
              <a:t>w</a:t>
            </a:r>
            <a:r>
              <a:rPr sz="2000" spc="-75" dirty="0">
                <a:latin typeface="Arial"/>
                <a:cs typeface="Arial"/>
              </a:rPr>
              <a:t>a</a:t>
            </a:r>
            <a:r>
              <a:rPr sz="2000" spc="-270" dirty="0">
                <a:latin typeface="Arial"/>
                <a:cs typeface="Arial"/>
              </a:rPr>
              <a:t>s</a:t>
            </a:r>
            <a:endParaRPr sz="2000">
              <a:latin typeface="Arial"/>
              <a:cs typeface="Arial"/>
            </a:endParaRPr>
          </a:p>
        </p:txBody>
      </p:sp>
      <p:sp>
        <p:nvSpPr>
          <p:cNvPr id="4" name="object 4"/>
          <p:cNvSpPr txBox="1"/>
          <p:nvPr/>
        </p:nvSpPr>
        <p:spPr>
          <a:xfrm>
            <a:off x="231140" y="895857"/>
            <a:ext cx="8607425" cy="1794510"/>
          </a:xfrm>
          <a:prstGeom prst="rect">
            <a:avLst/>
          </a:prstGeom>
        </p:spPr>
        <p:txBody>
          <a:bodyPr vert="horz" wrap="square" lIns="0" tIns="13335" rIns="0" bIns="0" rtlCol="0">
            <a:spAutoFit/>
          </a:bodyPr>
          <a:lstStyle/>
          <a:p>
            <a:pPr marL="12700">
              <a:lnSpc>
                <a:spcPct val="100000"/>
              </a:lnSpc>
              <a:spcBef>
                <a:spcPts val="105"/>
              </a:spcBef>
            </a:pPr>
            <a:r>
              <a:rPr sz="2000" spc="-110" dirty="0">
                <a:latin typeface="Arial"/>
                <a:cs typeface="Arial"/>
              </a:rPr>
              <a:t>proposed </a:t>
            </a:r>
            <a:r>
              <a:rPr sz="2000" spc="-80" dirty="0">
                <a:latin typeface="Arial"/>
                <a:cs typeface="Arial"/>
              </a:rPr>
              <a:t>by </a:t>
            </a:r>
            <a:r>
              <a:rPr sz="2000" spc="-175" dirty="0">
                <a:latin typeface="Arial"/>
                <a:cs typeface="Arial"/>
              </a:rPr>
              <a:t>a </a:t>
            </a:r>
            <a:r>
              <a:rPr sz="2000" spc="-85" dirty="0">
                <a:latin typeface="Arial"/>
                <a:cs typeface="Arial"/>
              </a:rPr>
              <a:t>psychologist </a:t>
            </a:r>
            <a:r>
              <a:rPr sz="2000" spc="-50" dirty="0">
                <a:latin typeface="Arial"/>
                <a:cs typeface="Arial"/>
              </a:rPr>
              <a:t>David </a:t>
            </a:r>
            <a:r>
              <a:rPr sz="2000" spc="-60" dirty="0">
                <a:latin typeface="Arial"/>
                <a:cs typeface="Arial"/>
              </a:rPr>
              <a:t>McClelland, </a:t>
            </a:r>
            <a:r>
              <a:rPr sz="2000" spc="-35" dirty="0">
                <a:latin typeface="Arial"/>
                <a:cs typeface="Arial"/>
              </a:rPr>
              <a:t>who </a:t>
            </a:r>
            <a:r>
              <a:rPr sz="2000" spc="-95" dirty="0">
                <a:latin typeface="Arial"/>
                <a:cs typeface="Arial"/>
              </a:rPr>
              <a:t>believed </a:t>
            </a:r>
            <a:r>
              <a:rPr sz="2000" spc="-35" dirty="0">
                <a:latin typeface="Arial"/>
                <a:cs typeface="Arial"/>
              </a:rPr>
              <a:t>that </a:t>
            </a:r>
            <a:r>
              <a:rPr sz="2000" spc="-75" dirty="0">
                <a:latin typeface="Arial"/>
                <a:cs typeface="Arial"/>
              </a:rPr>
              <a:t>the </a:t>
            </a:r>
            <a:r>
              <a:rPr sz="2000" spc="-70" dirty="0">
                <a:latin typeface="Arial"/>
                <a:cs typeface="Arial"/>
              </a:rPr>
              <a:t>specific</a:t>
            </a:r>
            <a:r>
              <a:rPr sz="2000" spc="330" dirty="0">
                <a:latin typeface="Arial"/>
                <a:cs typeface="Arial"/>
              </a:rPr>
              <a:t> </a:t>
            </a:r>
            <a:r>
              <a:rPr sz="2000" spc="-175" dirty="0">
                <a:latin typeface="Arial"/>
                <a:cs typeface="Arial"/>
              </a:rPr>
              <a:t>needs</a:t>
            </a:r>
            <a:endParaRPr sz="2000">
              <a:latin typeface="Arial"/>
              <a:cs typeface="Arial"/>
            </a:endParaRPr>
          </a:p>
          <a:p>
            <a:pPr marL="12700">
              <a:lnSpc>
                <a:spcPct val="100000"/>
              </a:lnSpc>
              <a:spcBef>
                <a:spcPts val="1440"/>
              </a:spcBef>
            </a:pPr>
            <a:r>
              <a:rPr sz="2000" spc="-35" dirty="0">
                <a:latin typeface="Arial"/>
                <a:cs typeface="Arial"/>
              </a:rPr>
              <a:t>of </a:t>
            </a:r>
            <a:r>
              <a:rPr sz="2000" spc="-75" dirty="0">
                <a:latin typeface="Arial"/>
                <a:cs typeface="Arial"/>
              </a:rPr>
              <a:t>the  </a:t>
            </a:r>
            <a:r>
              <a:rPr sz="2000" spc="-5" dirty="0">
                <a:latin typeface="Arial"/>
                <a:cs typeface="Arial"/>
              </a:rPr>
              <a:t>individual </a:t>
            </a:r>
            <a:r>
              <a:rPr sz="2000" spc="-95" dirty="0">
                <a:latin typeface="Arial"/>
                <a:cs typeface="Arial"/>
              </a:rPr>
              <a:t>are  </a:t>
            </a:r>
            <a:r>
              <a:rPr sz="2000" spc="-60" dirty="0">
                <a:latin typeface="Arial"/>
                <a:cs typeface="Arial"/>
              </a:rPr>
              <a:t>acquired  </a:t>
            </a:r>
            <a:r>
              <a:rPr sz="2000" spc="-70" dirty="0">
                <a:latin typeface="Arial"/>
                <a:cs typeface="Arial"/>
              </a:rPr>
              <a:t>over  </a:t>
            </a:r>
            <a:r>
              <a:rPr sz="2000" spc="-175" dirty="0">
                <a:latin typeface="Arial"/>
                <a:cs typeface="Arial"/>
              </a:rPr>
              <a:t>a  </a:t>
            </a:r>
            <a:r>
              <a:rPr sz="2000" spc="-50" dirty="0">
                <a:latin typeface="Arial"/>
                <a:cs typeface="Arial"/>
              </a:rPr>
              <a:t>period </a:t>
            </a:r>
            <a:r>
              <a:rPr sz="2000" spc="-35" dirty="0">
                <a:latin typeface="Arial"/>
                <a:cs typeface="Arial"/>
              </a:rPr>
              <a:t>of </a:t>
            </a:r>
            <a:r>
              <a:rPr sz="2000" spc="-45" dirty="0">
                <a:latin typeface="Arial"/>
                <a:cs typeface="Arial"/>
              </a:rPr>
              <a:t>time </a:t>
            </a:r>
            <a:r>
              <a:rPr sz="2000" spc="-90" dirty="0">
                <a:latin typeface="Arial"/>
                <a:cs typeface="Arial"/>
              </a:rPr>
              <a:t>and  </a:t>
            </a:r>
            <a:r>
              <a:rPr sz="2000" spc="-150" dirty="0">
                <a:latin typeface="Arial"/>
                <a:cs typeface="Arial"/>
              </a:rPr>
              <a:t>gets  </a:t>
            </a:r>
            <a:r>
              <a:rPr sz="2000" spc="-85" dirty="0">
                <a:latin typeface="Arial"/>
                <a:cs typeface="Arial"/>
              </a:rPr>
              <a:t>molded</a:t>
            </a:r>
            <a:r>
              <a:rPr sz="2000" spc="-155" dirty="0">
                <a:latin typeface="Arial"/>
                <a:cs typeface="Arial"/>
              </a:rPr>
              <a:t> </a:t>
            </a:r>
            <a:r>
              <a:rPr sz="2000" spc="40" dirty="0">
                <a:latin typeface="Arial"/>
                <a:cs typeface="Arial"/>
              </a:rPr>
              <a:t>with </a:t>
            </a:r>
            <a:r>
              <a:rPr sz="2000" spc="-35" dirty="0">
                <a:latin typeface="Times New Roman"/>
                <a:cs typeface="Times New Roman"/>
              </a:rPr>
              <a:t>one’s</a:t>
            </a:r>
            <a:endParaRPr sz="2000">
              <a:latin typeface="Times New Roman"/>
              <a:cs typeface="Times New Roman"/>
            </a:endParaRPr>
          </a:p>
          <a:p>
            <a:pPr marL="12700">
              <a:lnSpc>
                <a:spcPct val="100000"/>
              </a:lnSpc>
              <a:spcBef>
                <a:spcPts val="1440"/>
              </a:spcBef>
            </a:pPr>
            <a:r>
              <a:rPr sz="2000" spc="-85" dirty="0">
                <a:latin typeface="Arial"/>
                <a:cs typeface="Arial"/>
              </a:rPr>
              <a:t>experience </a:t>
            </a:r>
            <a:r>
              <a:rPr sz="2000" spc="-30" dirty="0">
                <a:latin typeface="Arial"/>
                <a:cs typeface="Arial"/>
              </a:rPr>
              <a:t>of </a:t>
            </a:r>
            <a:r>
              <a:rPr sz="2000" spc="-75" dirty="0">
                <a:latin typeface="Arial"/>
                <a:cs typeface="Arial"/>
              </a:rPr>
              <a:t>the </a:t>
            </a:r>
            <a:r>
              <a:rPr sz="2000" spc="-30" dirty="0">
                <a:latin typeface="Arial"/>
                <a:cs typeface="Arial"/>
              </a:rPr>
              <a:t>life. </a:t>
            </a:r>
            <a:r>
              <a:rPr sz="2000" spc="-25" dirty="0">
                <a:latin typeface="Times New Roman"/>
                <a:cs typeface="Times New Roman"/>
              </a:rPr>
              <a:t>McClelland’s </a:t>
            </a:r>
            <a:r>
              <a:rPr sz="2000" spc="-190" dirty="0">
                <a:latin typeface="Arial"/>
                <a:cs typeface="Arial"/>
              </a:rPr>
              <a:t>Needs  </a:t>
            </a:r>
            <a:r>
              <a:rPr sz="2000" spc="-90" dirty="0">
                <a:latin typeface="Arial"/>
                <a:cs typeface="Arial"/>
              </a:rPr>
              <a:t>Theory </a:t>
            </a:r>
            <a:r>
              <a:rPr sz="2000" spc="-95" dirty="0">
                <a:latin typeface="Arial"/>
                <a:cs typeface="Arial"/>
              </a:rPr>
              <a:t>is </a:t>
            </a:r>
            <a:r>
              <a:rPr sz="2000" spc="-135" dirty="0">
                <a:latin typeface="Arial"/>
                <a:cs typeface="Arial"/>
              </a:rPr>
              <a:t>sometimes </a:t>
            </a:r>
            <a:r>
              <a:rPr sz="2000" spc="-45" dirty="0">
                <a:latin typeface="Arial"/>
                <a:cs typeface="Arial"/>
              </a:rPr>
              <a:t>referred </a:t>
            </a:r>
            <a:r>
              <a:rPr sz="2000" spc="-60" dirty="0">
                <a:latin typeface="Arial"/>
                <a:cs typeface="Arial"/>
              </a:rPr>
              <a:t>to </a:t>
            </a:r>
            <a:r>
              <a:rPr sz="2000" spc="-225" dirty="0">
                <a:latin typeface="Arial"/>
                <a:cs typeface="Arial"/>
              </a:rPr>
              <a:t>as</a:t>
            </a:r>
            <a:r>
              <a:rPr sz="2000" spc="-200" dirty="0">
                <a:latin typeface="Arial"/>
                <a:cs typeface="Arial"/>
              </a:rPr>
              <a:t> </a:t>
            </a:r>
            <a:r>
              <a:rPr sz="2000" spc="-114" dirty="0">
                <a:latin typeface="Arial"/>
                <a:cs typeface="Arial"/>
              </a:rPr>
              <a:t>Three</a:t>
            </a:r>
            <a:endParaRPr sz="2000">
              <a:latin typeface="Arial"/>
              <a:cs typeface="Arial"/>
            </a:endParaRPr>
          </a:p>
          <a:p>
            <a:pPr marL="12700">
              <a:lnSpc>
                <a:spcPct val="100000"/>
              </a:lnSpc>
              <a:spcBef>
                <a:spcPts val="1440"/>
              </a:spcBef>
            </a:pPr>
            <a:r>
              <a:rPr sz="2000" spc="-165" dirty="0">
                <a:latin typeface="Arial"/>
                <a:cs typeface="Arial"/>
              </a:rPr>
              <a:t>Need </a:t>
            </a:r>
            <a:r>
              <a:rPr sz="2000" spc="-50" dirty="0">
                <a:latin typeface="Arial"/>
                <a:cs typeface="Arial"/>
              </a:rPr>
              <a:t>theory </a:t>
            </a:r>
            <a:r>
              <a:rPr sz="2000" spc="-5" dirty="0">
                <a:latin typeface="Arial"/>
                <a:cs typeface="Arial"/>
              </a:rPr>
              <a:t>or </a:t>
            </a:r>
            <a:r>
              <a:rPr sz="2000" spc="-114" dirty="0">
                <a:latin typeface="Arial"/>
                <a:cs typeface="Arial"/>
              </a:rPr>
              <a:t>Learned </a:t>
            </a:r>
            <a:r>
              <a:rPr sz="2000" spc="-185" dirty="0">
                <a:latin typeface="Arial"/>
                <a:cs typeface="Arial"/>
              </a:rPr>
              <a:t>Needs</a:t>
            </a:r>
            <a:r>
              <a:rPr sz="2000" spc="-110" dirty="0">
                <a:latin typeface="Arial"/>
                <a:cs typeface="Arial"/>
              </a:rPr>
              <a:t> </a:t>
            </a:r>
            <a:r>
              <a:rPr sz="2000" spc="-95" dirty="0">
                <a:latin typeface="Arial"/>
                <a:cs typeface="Arial"/>
              </a:rPr>
              <a:t>Theory.</a:t>
            </a:r>
            <a:endParaRPr sz="2000">
              <a:latin typeface="Arial"/>
              <a:cs typeface="Arial"/>
            </a:endParaRPr>
          </a:p>
        </p:txBody>
      </p:sp>
      <p:grpSp>
        <p:nvGrpSpPr>
          <p:cNvPr id="5" name="object 5"/>
          <p:cNvGrpSpPr/>
          <p:nvPr/>
        </p:nvGrpSpPr>
        <p:grpSpPr>
          <a:xfrm>
            <a:off x="4503420" y="2345435"/>
            <a:ext cx="4090670" cy="2735580"/>
            <a:chOff x="4503420" y="2345435"/>
            <a:chExt cx="4090670" cy="2735580"/>
          </a:xfrm>
        </p:grpSpPr>
        <p:sp>
          <p:nvSpPr>
            <p:cNvPr id="6" name="object 6"/>
            <p:cNvSpPr/>
            <p:nvPr/>
          </p:nvSpPr>
          <p:spPr>
            <a:xfrm>
              <a:off x="4567428" y="2409443"/>
              <a:ext cx="3962400" cy="260756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535424" y="2377439"/>
              <a:ext cx="4026535" cy="2672080"/>
            </a:xfrm>
            <a:custGeom>
              <a:avLst/>
              <a:gdLst/>
              <a:ahLst/>
              <a:cxnLst/>
              <a:rect l="l" t="t" r="r" b="b"/>
              <a:pathLst>
                <a:path w="4026534" h="2672079">
                  <a:moveTo>
                    <a:pt x="0" y="2671572"/>
                  </a:moveTo>
                  <a:lnTo>
                    <a:pt x="4026408" y="2671572"/>
                  </a:lnTo>
                  <a:lnTo>
                    <a:pt x="4026408" y="0"/>
                  </a:lnTo>
                  <a:lnTo>
                    <a:pt x="0" y="0"/>
                  </a:lnTo>
                  <a:lnTo>
                    <a:pt x="0" y="2671572"/>
                  </a:lnTo>
                  <a:close/>
                </a:path>
              </a:pathLst>
            </a:custGeom>
            <a:ln w="64008">
              <a:solidFill>
                <a:srgbClr val="000000"/>
              </a:solidFill>
            </a:ln>
          </p:spPr>
          <p:txBody>
            <a:bodyPr wrap="square" lIns="0" tIns="0" rIns="0" bIns="0" rtlCol="0"/>
            <a:lstStyle/>
            <a:p>
              <a:endParaRPr/>
            </a:p>
          </p:txBody>
        </p:sp>
      </p:grpSp>
      <p:sp>
        <p:nvSpPr>
          <p:cNvPr id="8" name="object 8"/>
          <p:cNvSpPr txBox="1"/>
          <p:nvPr/>
        </p:nvSpPr>
        <p:spPr>
          <a:xfrm>
            <a:off x="535940" y="5169916"/>
            <a:ext cx="8302625" cy="1465580"/>
          </a:xfrm>
          <a:prstGeom prst="rect">
            <a:avLst/>
          </a:prstGeom>
        </p:spPr>
        <p:txBody>
          <a:bodyPr vert="horz" wrap="square" lIns="0" tIns="12700" rIns="0" bIns="0" rtlCol="0">
            <a:spAutoFit/>
          </a:bodyPr>
          <a:lstStyle/>
          <a:p>
            <a:pPr marL="299085" marR="5080" indent="-287020" algn="just">
              <a:lnSpc>
                <a:spcPct val="150000"/>
              </a:lnSpc>
              <a:spcBef>
                <a:spcPts val="100"/>
              </a:spcBef>
              <a:buFont typeface="Arial"/>
              <a:buChar char="•"/>
              <a:tabLst>
                <a:tab pos="299720" algn="l"/>
              </a:tabLst>
            </a:pPr>
            <a:r>
              <a:rPr sz="1800" b="1" spc="-180" dirty="0">
                <a:latin typeface="Arial"/>
                <a:cs typeface="Arial"/>
              </a:rPr>
              <a:t>Need </a:t>
            </a:r>
            <a:r>
              <a:rPr sz="1800" b="1" spc="-100" dirty="0">
                <a:latin typeface="Arial"/>
                <a:cs typeface="Arial"/>
              </a:rPr>
              <a:t>for </a:t>
            </a:r>
            <a:r>
              <a:rPr sz="1800" b="1" spc="-180" dirty="0">
                <a:latin typeface="Arial"/>
                <a:cs typeface="Arial"/>
              </a:rPr>
              <a:t>Power </a:t>
            </a:r>
            <a:r>
              <a:rPr sz="1800" b="1" spc="-90" dirty="0">
                <a:latin typeface="Arial"/>
                <a:cs typeface="Arial"/>
              </a:rPr>
              <a:t>(n-pow): </a:t>
            </a:r>
            <a:r>
              <a:rPr sz="1800" spc="-25" dirty="0">
                <a:latin typeface="Arial"/>
                <a:cs typeface="Arial"/>
              </a:rPr>
              <a:t>What </a:t>
            </a:r>
            <a:r>
              <a:rPr sz="1800" spc="-85" dirty="0">
                <a:latin typeface="Arial"/>
                <a:cs typeface="Arial"/>
              </a:rPr>
              <a:t>is </a:t>
            </a:r>
            <a:r>
              <a:rPr sz="1800" spc="-120" dirty="0">
                <a:latin typeface="Arial"/>
                <a:cs typeface="Arial"/>
              </a:rPr>
              <a:t>Power? </a:t>
            </a:r>
            <a:r>
              <a:rPr sz="1800" spc="-105" dirty="0">
                <a:latin typeface="Arial"/>
                <a:cs typeface="Arial"/>
              </a:rPr>
              <a:t>Power </a:t>
            </a:r>
            <a:r>
              <a:rPr sz="1800" spc="-80" dirty="0">
                <a:latin typeface="Arial"/>
                <a:cs typeface="Arial"/>
              </a:rPr>
              <a:t>is </a:t>
            </a:r>
            <a:r>
              <a:rPr sz="1800" spc="-70" dirty="0">
                <a:latin typeface="Arial"/>
                <a:cs typeface="Arial"/>
              </a:rPr>
              <a:t>the </a:t>
            </a:r>
            <a:r>
              <a:rPr sz="1800" spc="-5" dirty="0">
                <a:latin typeface="Arial"/>
                <a:cs typeface="Arial"/>
              </a:rPr>
              <a:t>ability </a:t>
            </a:r>
            <a:r>
              <a:rPr sz="1800" spc="-50" dirty="0">
                <a:latin typeface="Arial"/>
                <a:cs typeface="Arial"/>
              </a:rPr>
              <a:t>to induce </a:t>
            </a:r>
            <a:r>
              <a:rPr sz="1800" spc="-10" dirty="0">
                <a:latin typeface="Arial"/>
                <a:cs typeface="Arial"/>
              </a:rPr>
              <a:t>or </a:t>
            </a:r>
            <a:r>
              <a:rPr sz="1800" spc="-35" dirty="0">
                <a:latin typeface="Arial"/>
                <a:cs typeface="Arial"/>
              </a:rPr>
              <a:t>influence  </a:t>
            </a:r>
            <a:r>
              <a:rPr sz="1800" spc="-70" dirty="0">
                <a:latin typeface="Arial"/>
                <a:cs typeface="Arial"/>
              </a:rPr>
              <a:t>the </a:t>
            </a:r>
            <a:r>
              <a:rPr sz="1800" spc="-55" dirty="0">
                <a:latin typeface="Arial"/>
                <a:cs typeface="Arial"/>
              </a:rPr>
              <a:t>behavior </a:t>
            </a:r>
            <a:r>
              <a:rPr sz="1800" spc="-35" dirty="0">
                <a:latin typeface="Arial"/>
                <a:cs typeface="Arial"/>
              </a:rPr>
              <a:t>of </a:t>
            </a:r>
            <a:r>
              <a:rPr sz="1800" spc="-85" dirty="0">
                <a:latin typeface="Arial"/>
                <a:cs typeface="Arial"/>
              </a:rPr>
              <a:t>others. </a:t>
            </a:r>
            <a:r>
              <a:rPr sz="1800" spc="-130" dirty="0">
                <a:latin typeface="Arial"/>
                <a:cs typeface="Arial"/>
              </a:rPr>
              <a:t>The </a:t>
            </a:r>
            <a:r>
              <a:rPr sz="1800" spc="-95" dirty="0">
                <a:latin typeface="Arial"/>
                <a:cs typeface="Arial"/>
              </a:rPr>
              <a:t>people </a:t>
            </a:r>
            <a:r>
              <a:rPr sz="1800" spc="35" dirty="0">
                <a:latin typeface="Arial"/>
                <a:cs typeface="Arial"/>
              </a:rPr>
              <a:t>with </a:t>
            </a:r>
            <a:r>
              <a:rPr sz="1800" spc="-10" dirty="0">
                <a:latin typeface="Arial"/>
                <a:cs typeface="Arial"/>
              </a:rPr>
              <a:t>high </a:t>
            </a:r>
            <a:r>
              <a:rPr sz="1800" spc="-50" dirty="0">
                <a:latin typeface="Arial"/>
                <a:cs typeface="Arial"/>
              </a:rPr>
              <a:t>power </a:t>
            </a:r>
            <a:r>
              <a:rPr sz="1800" spc="-150" dirty="0">
                <a:latin typeface="Arial"/>
                <a:cs typeface="Arial"/>
              </a:rPr>
              <a:t>needs </a:t>
            </a:r>
            <a:r>
              <a:rPr sz="1800" spc="-170" dirty="0">
                <a:latin typeface="Arial"/>
                <a:cs typeface="Arial"/>
              </a:rPr>
              <a:t>seek </a:t>
            </a:r>
            <a:r>
              <a:rPr sz="1800" spc="-10" dirty="0">
                <a:latin typeface="Arial"/>
                <a:cs typeface="Arial"/>
              </a:rPr>
              <a:t>high-level </a:t>
            </a:r>
            <a:r>
              <a:rPr sz="1800" spc="-70" dirty="0">
                <a:latin typeface="Arial"/>
                <a:cs typeface="Arial"/>
              </a:rPr>
              <a:t>positions  </a:t>
            </a:r>
            <a:r>
              <a:rPr sz="1800" spc="40" dirty="0">
                <a:latin typeface="Arial"/>
                <a:cs typeface="Arial"/>
              </a:rPr>
              <a:t>in </a:t>
            </a:r>
            <a:r>
              <a:rPr sz="1800" spc="-70" dirty="0">
                <a:latin typeface="Arial"/>
                <a:cs typeface="Arial"/>
              </a:rPr>
              <a:t>the </a:t>
            </a:r>
            <a:r>
              <a:rPr sz="1800" spc="-45" dirty="0">
                <a:latin typeface="Arial"/>
                <a:cs typeface="Arial"/>
              </a:rPr>
              <a:t>organization, </a:t>
            </a:r>
            <a:r>
              <a:rPr sz="1800" spc="-175" dirty="0">
                <a:latin typeface="Arial"/>
                <a:cs typeface="Arial"/>
              </a:rPr>
              <a:t>so </a:t>
            </a:r>
            <a:r>
              <a:rPr sz="1800" spc="-204" dirty="0">
                <a:latin typeface="Arial"/>
                <a:cs typeface="Arial"/>
              </a:rPr>
              <a:t>as </a:t>
            </a:r>
            <a:r>
              <a:rPr sz="1800" spc="-40" dirty="0">
                <a:latin typeface="Arial"/>
                <a:cs typeface="Arial"/>
              </a:rPr>
              <a:t>to </a:t>
            </a:r>
            <a:r>
              <a:rPr sz="1800" spc="-95" dirty="0">
                <a:latin typeface="Arial"/>
                <a:cs typeface="Arial"/>
              </a:rPr>
              <a:t>exercise </a:t>
            </a:r>
            <a:r>
              <a:rPr sz="1800" spc="-35" dirty="0">
                <a:latin typeface="Arial"/>
                <a:cs typeface="Arial"/>
              </a:rPr>
              <a:t>influence </a:t>
            </a:r>
            <a:r>
              <a:rPr sz="1800" spc="-80" dirty="0">
                <a:latin typeface="Arial"/>
                <a:cs typeface="Arial"/>
              </a:rPr>
              <a:t>and </a:t>
            </a:r>
            <a:r>
              <a:rPr sz="1800" spc="-20" dirty="0">
                <a:latin typeface="Arial"/>
                <a:cs typeface="Arial"/>
              </a:rPr>
              <a:t>control </a:t>
            </a:r>
            <a:r>
              <a:rPr sz="1800" spc="-65" dirty="0">
                <a:latin typeface="Arial"/>
                <a:cs typeface="Arial"/>
              </a:rPr>
              <a:t>over </a:t>
            </a:r>
            <a:r>
              <a:rPr sz="1800" spc="-85" dirty="0">
                <a:latin typeface="Arial"/>
                <a:cs typeface="Arial"/>
              </a:rPr>
              <a:t>others.</a:t>
            </a:r>
            <a:r>
              <a:rPr sz="1800" spc="250" dirty="0">
                <a:latin typeface="Arial"/>
                <a:cs typeface="Arial"/>
              </a:rPr>
              <a:t> </a:t>
            </a:r>
            <a:r>
              <a:rPr sz="1800" spc="-70" dirty="0">
                <a:latin typeface="Arial"/>
                <a:cs typeface="Arial"/>
              </a:rPr>
              <a:t>Generally,</a:t>
            </a:r>
            <a:endParaRPr sz="1800">
              <a:latin typeface="Arial"/>
              <a:cs typeface="Arial"/>
            </a:endParaRPr>
          </a:p>
          <a:p>
            <a:pPr marR="39370" algn="ctr">
              <a:lnSpc>
                <a:spcPct val="100000"/>
              </a:lnSpc>
              <a:spcBef>
                <a:spcPts val="175"/>
              </a:spcBef>
            </a:pPr>
            <a:r>
              <a:rPr sz="1200" dirty="0">
                <a:solidFill>
                  <a:srgbClr val="888888"/>
                </a:solidFill>
                <a:latin typeface="Carlito"/>
                <a:cs typeface="Carlito"/>
              </a:rPr>
              <a:t>12</a:t>
            </a:r>
            <a:endParaRPr sz="1200">
              <a:latin typeface="Carlito"/>
              <a:cs typeface="Carlito"/>
            </a:endParaRPr>
          </a:p>
        </p:txBody>
      </p:sp>
      <p:sp>
        <p:nvSpPr>
          <p:cNvPr id="9" name="object 9"/>
          <p:cNvSpPr/>
          <p:nvPr/>
        </p:nvSpPr>
        <p:spPr>
          <a:xfrm>
            <a:off x="8382000" y="6096000"/>
            <a:ext cx="609600" cy="609600"/>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822452" y="6521073"/>
            <a:ext cx="779145" cy="374650"/>
          </a:xfrm>
          <a:prstGeom prst="rect">
            <a:avLst/>
          </a:prstGeom>
        </p:spPr>
        <p:txBody>
          <a:bodyPr vert="horz" wrap="square" lIns="0" tIns="36195" rIns="0" bIns="0" rtlCol="0">
            <a:spAutoFit/>
          </a:bodyPr>
          <a:lstStyle/>
          <a:p>
            <a:pPr marL="12700">
              <a:lnSpc>
                <a:spcPct val="100000"/>
              </a:lnSpc>
              <a:spcBef>
                <a:spcPts val="285"/>
              </a:spcBef>
            </a:pPr>
            <a:r>
              <a:rPr sz="1800" spc="-65" dirty="0">
                <a:latin typeface="Arial"/>
                <a:cs typeface="Arial"/>
              </a:rPr>
              <a:t>they</a:t>
            </a:r>
            <a:r>
              <a:rPr sz="1800" spc="-120" dirty="0">
                <a:latin typeface="Arial"/>
                <a:cs typeface="Arial"/>
              </a:rPr>
              <a:t> </a:t>
            </a:r>
            <a:r>
              <a:rPr sz="1800" spc="-95" dirty="0">
                <a:latin typeface="Arial"/>
                <a:cs typeface="Arial"/>
              </a:rPr>
              <a:t>are</a:t>
            </a:r>
            <a:endParaRPr sz="18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387807"/>
            <a:ext cx="8683625" cy="5636260"/>
          </a:xfrm>
          <a:prstGeom prst="rect">
            <a:avLst/>
          </a:prstGeom>
        </p:spPr>
        <p:txBody>
          <a:bodyPr vert="horz" wrap="square" lIns="0" tIns="13335" rIns="0" bIns="0" rtlCol="0">
            <a:spAutoFit/>
          </a:bodyPr>
          <a:lstStyle/>
          <a:p>
            <a:pPr marL="12700" algn="just">
              <a:lnSpc>
                <a:spcPct val="100000"/>
              </a:lnSpc>
              <a:spcBef>
                <a:spcPts val="105"/>
              </a:spcBef>
            </a:pPr>
            <a:r>
              <a:rPr sz="2000" spc="-100" dirty="0">
                <a:latin typeface="Arial"/>
                <a:cs typeface="Arial"/>
              </a:rPr>
              <a:t>outspoken, </a:t>
            </a:r>
            <a:r>
              <a:rPr sz="2000" spc="-35" dirty="0">
                <a:latin typeface="Arial"/>
                <a:cs typeface="Arial"/>
              </a:rPr>
              <a:t>forceful, </a:t>
            </a:r>
            <a:r>
              <a:rPr sz="2000" spc="-90" dirty="0">
                <a:latin typeface="Arial"/>
                <a:cs typeface="Arial"/>
              </a:rPr>
              <a:t>demanding, </a:t>
            </a:r>
            <a:r>
              <a:rPr sz="2000" spc="-25" dirty="0">
                <a:latin typeface="Arial"/>
                <a:cs typeface="Arial"/>
              </a:rPr>
              <a:t>practical/realistic-not </a:t>
            </a:r>
            <a:r>
              <a:rPr sz="2000" spc="-80" dirty="0">
                <a:latin typeface="Arial"/>
                <a:cs typeface="Arial"/>
              </a:rPr>
              <a:t>sentimental, </a:t>
            </a:r>
            <a:r>
              <a:rPr sz="2000" spc="-90" dirty="0">
                <a:latin typeface="Arial"/>
                <a:cs typeface="Arial"/>
              </a:rPr>
              <a:t>and</a:t>
            </a:r>
            <a:r>
              <a:rPr sz="2000" spc="-185" dirty="0">
                <a:latin typeface="Arial"/>
                <a:cs typeface="Arial"/>
              </a:rPr>
              <a:t> </a:t>
            </a:r>
            <a:r>
              <a:rPr sz="2000" spc="-15" dirty="0">
                <a:latin typeface="Arial"/>
                <a:cs typeface="Arial"/>
              </a:rPr>
              <a:t>like </a:t>
            </a:r>
            <a:r>
              <a:rPr sz="2000" spc="-60" dirty="0">
                <a:latin typeface="Arial"/>
                <a:cs typeface="Arial"/>
              </a:rPr>
              <a:t>to </a:t>
            </a:r>
            <a:r>
              <a:rPr sz="2000" spc="-105" dirty="0">
                <a:latin typeface="Arial"/>
                <a:cs typeface="Arial"/>
              </a:rPr>
              <a:t>get</a:t>
            </a:r>
            <a:endParaRPr sz="2000">
              <a:latin typeface="Arial"/>
              <a:cs typeface="Arial"/>
            </a:endParaRPr>
          </a:p>
          <a:p>
            <a:pPr marL="12700" algn="just">
              <a:lnSpc>
                <a:spcPct val="100000"/>
              </a:lnSpc>
              <a:spcBef>
                <a:spcPts val="1680"/>
              </a:spcBef>
            </a:pPr>
            <a:r>
              <a:rPr sz="2000" spc="-45" dirty="0">
                <a:latin typeface="Arial"/>
                <a:cs typeface="Arial"/>
              </a:rPr>
              <a:t>involved </a:t>
            </a:r>
            <a:r>
              <a:rPr sz="2000" spc="40" dirty="0">
                <a:latin typeface="Arial"/>
                <a:cs typeface="Arial"/>
              </a:rPr>
              <a:t>in </a:t>
            </a:r>
            <a:r>
              <a:rPr sz="2000" spc="-75" dirty="0">
                <a:latin typeface="Arial"/>
                <a:cs typeface="Arial"/>
              </a:rPr>
              <a:t>the</a:t>
            </a:r>
            <a:r>
              <a:rPr sz="2000" spc="-245" dirty="0">
                <a:latin typeface="Arial"/>
                <a:cs typeface="Arial"/>
              </a:rPr>
              <a:t> </a:t>
            </a:r>
            <a:r>
              <a:rPr sz="2000" spc="-95" dirty="0">
                <a:latin typeface="Arial"/>
                <a:cs typeface="Arial"/>
              </a:rPr>
              <a:t>conversations.</a:t>
            </a:r>
            <a:endParaRPr sz="2000">
              <a:latin typeface="Arial"/>
              <a:cs typeface="Arial"/>
            </a:endParaRPr>
          </a:p>
          <a:p>
            <a:pPr marL="355600" marR="5080" indent="-342900" algn="just">
              <a:lnSpc>
                <a:spcPct val="170000"/>
              </a:lnSpc>
              <a:spcBef>
                <a:spcPts val="480"/>
              </a:spcBef>
              <a:buFont typeface="Arial"/>
              <a:buChar char="•"/>
              <a:tabLst>
                <a:tab pos="355600" algn="l"/>
              </a:tabLst>
            </a:pPr>
            <a:r>
              <a:rPr sz="2000" b="1" spc="-200" dirty="0">
                <a:latin typeface="Arial"/>
                <a:cs typeface="Arial"/>
              </a:rPr>
              <a:t>Need </a:t>
            </a:r>
            <a:r>
              <a:rPr sz="2000" b="1" spc="-105" dirty="0">
                <a:latin typeface="Arial"/>
                <a:cs typeface="Arial"/>
              </a:rPr>
              <a:t>for Affiliation </a:t>
            </a:r>
            <a:r>
              <a:rPr sz="2000" b="1" spc="-60" dirty="0">
                <a:latin typeface="Arial"/>
                <a:cs typeface="Arial"/>
              </a:rPr>
              <a:t>(n-affil): </a:t>
            </a:r>
            <a:r>
              <a:rPr sz="2000" spc="-160" dirty="0">
                <a:latin typeface="Arial"/>
                <a:cs typeface="Arial"/>
              </a:rPr>
              <a:t>People </a:t>
            </a:r>
            <a:r>
              <a:rPr sz="2000" spc="40" dirty="0">
                <a:latin typeface="Arial"/>
                <a:cs typeface="Arial"/>
              </a:rPr>
              <a:t>with </a:t>
            </a:r>
            <a:r>
              <a:rPr sz="2000" spc="-15" dirty="0">
                <a:latin typeface="Arial"/>
                <a:cs typeface="Arial"/>
              </a:rPr>
              <a:t>high </a:t>
            </a:r>
            <a:r>
              <a:rPr sz="2000" spc="-145" dirty="0">
                <a:latin typeface="Arial"/>
                <a:cs typeface="Arial"/>
              </a:rPr>
              <a:t>need </a:t>
            </a:r>
            <a:r>
              <a:rPr sz="2000" spc="15" dirty="0">
                <a:latin typeface="Arial"/>
                <a:cs typeface="Arial"/>
              </a:rPr>
              <a:t>for </a:t>
            </a:r>
            <a:r>
              <a:rPr sz="2000" dirty="0">
                <a:latin typeface="Arial"/>
                <a:cs typeface="Arial"/>
              </a:rPr>
              <a:t>affiliation </a:t>
            </a:r>
            <a:r>
              <a:rPr sz="2000" spc="-95" dirty="0">
                <a:latin typeface="Arial"/>
                <a:cs typeface="Arial"/>
              </a:rPr>
              <a:t>derives  </a:t>
            </a:r>
            <a:r>
              <a:rPr sz="2000" spc="-100" dirty="0">
                <a:latin typeface="Arial"/>
                <a:cs typeface="Arial"/>
              </a:rPr>
              <a:t>pleasure </a:t>
            </a:r>
            <a:r>
              <a:rPr sz="2000" spc="-10" dirty="0">
                <a:latin typeface="Arial"/>
                <a:cs typeface="Arial"/>
              </a:rPr>
              <a:t>from </a:t>
            </a:r>
            <a:r>
              <a:rPr sz="2000" spc="-80" dirty="0">
                <a:latin typeface="Arial"/>
                <a:cs typeface="Arial"/>
              </a:rPr>
              <a:t>being loved by </a:t>
            </a:r>
            <a:r>
              <a:rPr sz="2000" spc="5" dirty="0">
                <a:latin typeface="Arial"/>
                <a:cs typeface="Arial"/>
              </a:rPr>
              <a:t>all </a:t>
            </a:r>
            <a:r>
              <a:rPr sz="2000" spc="-90" dirty="0">
                <a:latin typeface="Arial"/>
                <a:cs typeface="Arial"/>
              </a:rPr>
              <a:t>and </a:t>
            </a:r>
            <a:r>
              <a:rPr sz="2000" spc="-75" dirty="0">
                <a:latin typeface="Arial"/>
                <a:cs typeface="Arial"/>
              </a:rPr>
              <a:t>tend </a:t>
            </a:r>
            <a:r>
              <a:rPr sz="2000" spc="-60" dirty="0">
                <a:latin typeface="Arial"/>
                <a:cs typeface="Arial"/>
              </a:rPr>
              <a:t>to </a:t>
            </a:r>
            <a:r>
              <a:rPr sz="2000" spc="-70" dirty="0">
                <a:latin typeface="Arial"/>
                <a:cs typeface="Arial"/>
              </a:rPr>
              <a:t>avoid </a:t>
            </a:r>
            <a:r>
              <a:rPr sz="2000" spc="-75" dirty="0">
                <a:latin typeface="Arial"/>
                <a:cs typeface="Arial"/>
              </a:rPr>
              <a:t>the </a:t>
            </a:r>
            <a:r>
              <a:rPr sz="2000" spc="-40" dirty="0">
                <a:latin typeface="Arial"/>
                <a:cs typeface="Arial"/>
              </a:rPr>
              <a:t>pain </a:t>
            </a:r>
            <a:r>
              <a:rPr sz="2000" spc="-30" dirty="0">
                <a:latin typeface="Arial"/>
                <a:cs typeface="Arial"/>
              </a:rPr>
              <a:t>of </a:t>
            </a:r>
            <a:r>
              <a:rPr sz="2000" spc="-80" dirty="0">
                <a:latin typeface="Arial"/>
                <a:cs typeface="Arial"/>
              </a:rPr>
              <a:t>being </a:t>
            </a:r>
            <a:r>
              <a:rPr sz="2000" spc="-90" dirty="0">
                <a:latin typeface="Arial"/>
                <a:cs typeface="Arial"/>
              </a:rPr>
              <a:t>rejected.  </a:t>
            </a:r>
            <a:r>
              <a:rPr sz="2000" spc="-140" dirty="0">
                <a:latin typeface="Arial"/>
                <a:cs typeface="Arial"/>
              </a:rPr>
              <a:t>Since, </a:t>
            </a:r>
            <a:r>
              <a:rPr sz="2000" spc="-75" dirty="0">
                <a:latin typeface="Arial"/>
                <a:cs typeface="Arial"/>
              </a:rPr>
              <a:t>the </a:t>
            </a:r>
            <a:r>
              <a:rPr sz="2000" spc="-60" dirty="0">
                <a:latin typeface="Arial"/>
                <a:cs typeface="Arial"/>
              </a:rPr>
              <a:t>human </a:t>
            </a:r>
            <a:r>
              <a:rPr sz="2000" spc="-110" dirty="0">
                <a:latin typeface="Arial"/>
                <a:cs typeface="Arial"/>
              </a:rPr>
              <a:t>beings are </a:t>
            </a:r>
            <a:r>
              <a:rPr sz="2000" spc="-85" dirty="0">
                <a:latin typeface="Arial"/>
                <a:cs typeface="Arial"/>
              </a:rPr>
              <a:t>social </a:t>
            </a:r>
            <a:r>
              <a:rPr sz="2000" spc="-90" dirty="0">
                <a:latin typeface="Arial"/>
                <a:cs typeface="Arial"/>
              </a:rPr>
              <a:t>animals, </a:t>
            </a:r>
            <a:r>
              <a:rPr sz="2000" spc="-70" dirty="0">
                <a:latin typeface="Arial"/>
                <a:cs typeface="Arial"/>
              </a:rPr>
              <a:t>they </a:t>
            </a:r>
            <a:r>
              <a:rPr sz="2000" spc="-15" dirty="0">
                <a:latin typeface="Arial"/>
                <a:cs typeface="Arial"/>
              </a:rPr>
              <a:t>like </a:t>
            </a:r>
            <a:r>
              <a:rPr sz="2000" spc="-55" dirty="0">
                <a:latin typeface="Arial"/>
                <a:cs typeface="Arial"/>
              </a:rPr>
              <a:t>to </a:t>
            </a:r>
            <a:r>
              <a:rPr sz="2000" spc="-35" dirty="0">
                <a:latin typeface="Arial"/>
                <a:cs typeface="Arial"/>
              </a:rPr>
              <a:t>interact </a:t>
            </a:r>
            <a:r>
              <a:rPr sz="2000" spc="-90" dirty="0">
                <a:latin typeface="Arial"/>
                <a:cs typeface="Arial"/>
              </a:rPr>
              <a:t>and </a:t>
            </a:r>
            <a:r>
              <a:rPr sz="2000" spc="-170" dirty="0">
                <a:latin typeface="Arial"/>
                <a:cs typeface="Arial"/>
              </a:rPr>
              <a:t>be </a:t>
            </a:r>
            <a:r>
              <a:rPr sz="2000" spc="40" dirty="0">
                <a:latin typeface="Arial"/>
                <a:cs typeface="Arial"/>
              </a:rPr>
              <a:t>with  </a:t>
            </a:r>
            <a:r>
              <a:rPr sz="2000" spc="-85" dirty="0">
                <a:latin typeface="Arial"/>
                <a:cs typeface="Arial"/>
              </a:rPr>
              <a:t>others </a:t>
            </a:r>
            <a:r>
              <a:rPr sz="2000" spc="-65" dirty="0">
                <a:latin typeface="Arial"/>
                <a:cs typeface="Arial"/>
              </a:rPr>
              <a:t>where </a:t>
            </a:r>
            <a:r>
              <a:rPr sz="2000" spc="-75" dirty="0">
                <a:latin typeface="Arial"/>
                <a:cs typeface="Arial"/>
              </a:rPr>
              <a:t>they </a:t>
            </a:r>
            <a:r>
              <a:rPr sz="2000" spc="-100" dirty="0">
                <a:latin typeface="Arial"/>
                <a:cs typeface="Arial"/>
              </a:rPr>
              <a:t>feel, </a:t>
            </a:r>
            <a:r>
              <a:rPr sz="2000" spc="-105" dirty="0">
                <a:latin typeface="Arial"/>
                <a:cs typeface="Arial"/>
              </a:rPr>
              <a:t>people </a:t>
            </a:r>
            <a:r>
              <a:rPr sz="2000" spc="-110" dirty="0">
                <a:latin typeface="Arial"/>
                <a:cs typeface="Arial"/>
              </a:rPr>
              <a:t>accept </a:t>
            </a:r>
            <a:r>
              <a:rPr sz="2000" spc="-90" dirty="0">
                <a:latin typeface="Arial"/>
                <a:cs typeface="Arial"/>
              </a:rPr>
              <a:t>them. </a:t>
            </a:r>
            <a:r>
              <a:rPr sz="2000" spc="-130" dirty="0">
                <a:latin typeface="Arial"/>
                <a:cs typeface="Arial"/>
              </a:rPr>
              <a:t>Thus, </a:t>
            </a:r>
            <a:r>
              <a:rPr sz="2000" spc="-110" dirty="0">
                <a:latin typeface="Arial"/>
                <a:cs typeface="Arial"/>
              </a:rPr>
              <a:t>people </a:t>
            </a:r>
            <a:r>
              <a:rPr sz="2000" spc="40" dirty="0">
                <a:latin typeface="Arial"/>
                <a:cs typeface="Arial"/>
              </a:rPr>
              <a:t>with </a:t>
            </a:r>
            <a:r>
              <a:rPr sz="2000" spc="-150" dirty="0">
                <a:latin typeface="Arial"/>
                <a:cs typeface="Arial"/>
              </a:rPr>
              <a:t>these </a:t>
            </a:r>
            <a:r>
              <a:rPr sz="2000" spc="-170" dirty="0">
                <a:latin typeface="Arial"/>
                <a:cs typeface="Arial"/>
              </a:rPr>
              <a:t>needs </a:t>
            </a:r>
            <a:r>
              <a:rPr sz="2000" spc="-15" dirty="0">
                <a:latin typeface="Arial"/>
                <a:cs typeface="Arial"/>
              </a:rPr>
              <a:t>like </a:t>
            </a:r>
            <a:r>
              <a:rPr sz="2000" spc="-65" dirty="0">
                <a:latin typeface="Arial"/>
                <a:cs typeface="Arial"/>
              </a:rPr>
              <a:t>to  </a:t>
            </a:r>
            <a:r>
              <a:rPr sz="2000" spc="-30" dirty="0">
                <a:latin typeface="Arial"/>
                <a:cs typeface="Arial"/>
              </a:rPr>
              <a:t>maintain </a:t>
            </a:r>
            <a:r>
              <a:rPr sz="2000" spc="-70" dirty="0">
                <a:latin typeface="Arial"/>
                <a:cs typeface="Arial"/>
              </a:rPr>
              <a:t>the </a:t>
            </a:r>
            <a:r>
              <a:rPr sz="2000" spc="-105" dirty="0">
                <a:latin typeface="Arial"/>
                <a:cs typeface="Arial"/>
              </a:rPr>
              <a:t>pleasant </a:t>
            </a:r>
            <a:r>
              <a:rPr sz="2000" spc="-85" dirty="0">
                <a:latin typeface="Arial"/>
                <a:cs typeface="Arial"/>
              </a:rPr>
              <a:t>social </a:t>
            </a:r>
            <a:r>
              <a:rPr sz="2000" spc="-65" dirty="0">
                <a:latin typeface="Arial"/>
                <a:cs typeface="Arial"/>
              </a:rPr>
              <a:t>relationships, </a:t>
            </a:r>
            <a:r>
              <a:rPr sz="2000" spc="-75" dirty="0">
                <a:latin typeface="Arial"/>
                <a:cs typeface="Arial"/>
              </a:rPr>
              <a:t>enjoy </a:t>
            </a:r>
            <a:r>
              <a:rPr sz="2000" spc="-70" dirty="0">
                <a:latin typeface="Arial"/>
                <a:cs typeface="Arial"/>
              </a:rPr>
              <a:t>the </a:t>
            </a:r>
            <a:r>
              <a:rPr sz="2000" spc="-210" dirty="0">
                <a:latin typeface="Arial"/>
                <a:cs typeface="Arial"/>
              </a:rPr>
              <a:t>sense </a:t>
            </a:r>
            <a:r>
              <a:rPr sz="2000" spc="-30" dirty="0">
                <a:latin typeface="Arial"/>
                <a:cs typeface="Arial"/>
              </a:rPr>
              <a:t>of intimacy </a:t>
            </a:r>
            <a:r>
              <a:rPr sz="2000" spc="-85" dirty="0">
                <a:latin typeface="Arial"/>
                <a:cs typeface="Arial"/>
              </a:rPr>
              <a:t>and </a:t>
            </a:r>
            <a:r>
              <a:rPr sz="2000" spc="-15" dirty="0">
                <a:latin typeface="Arial"/>
                <a:cs typeface="Arial"/>
              </a:rPr>
              <a:t>like </a:t>
            </a:r>
            <a:r>
              <a:rPr sz="2000" spc="525" dirty="0">
                <a:latin typeface="Arial"/>
                <a:cs typeface="Arial"/>
              </a:rPr>
              <a:t> </a:t>
            </a:r>
            <a:r>
              <a:rPr sz="2000" spc="-55" dirty="0">
                <a:latin typeface="Arial"/>
                <a:cs typeface="Arial"/>
              </a:rPr>
              <a:t>to help </a:t>
            </a:r>
            <a:r>
              <a:rPr sz="2000" spc="-90" dirty="0">
                <a:latin typeface="Arial"/>
                <a:cs typeface="Arial"/>
              </a:rPr>
              <a:t>and </a:t>
            </a:r>
            <a:r>
              <a:rPr sz="2000" spc="-114" dirty="0">
                <a:latin typeface="Arial"/>
                <a:cs typeface="Arial"/>
              </a:rPr>
              <a:t>console </a:t>
            </a:r>
            <a:r>
              <a:rPr sz="2000" spc="-85" dirty="0">
                <a:latin typeface="Arial"/>
                <a:cs typeface="Arial"/>
              </a:rPr>
              <a:t>others </a:t>
            </a:r>
            <a:r>
              <a:rPr sz="2000" spc="-75" dirty="0">
                <a:latin typeface="Arial"/>
                <a:cs typeface="Arial"/>
              </a:rPr>
              <a:t>at the </a:t>
            </a:r>
            <a:r>
              <a:rPr sz="2000" spc="-45" dirty="0">
                <a:latin typeface="Arial"/>
                <a:cs typeface="Arial"/>
              </a:rPr>
              <a:t>time </a:t>
            </a:r>
            <a:r>
              <a:rPr sz="2000" spc="-35" dirty="0">
                <a:latin typeface="Arial"/>
                <a:cs typeface="Arial"/>
              </a:rPr>
              <a:t>of</a:t>
            </a:r>
            <a:r>
              <a:rPr sz="2000" spc="-155" dirty="0">
                <a:latin typeface="Arial"/>
                <a:cs typeface="Arial"/>
              </a:rPr>
              <a:t> </a:t>
            </a:r>
            <a:r>
              <a:rPr sz="2000" spc="-50" dirty="0">
                <a:latin typeface="Arial"/>
                <a:cs typeface="Arial"/>
              </a:rPr>
              <a:t>trouble.</a:t>
            </a:r>
            <a:endParaRPr sz="2000">
              <a:latin typeface="Arial"/>
              <a:cs typeface="Arial"/>
            </a:endParaRPr>
          </a:p>
          <a:p>
            <a:pPr marL="355600" marR="5080" indent="-342900" algn="just">
              <a:lnSpc>
                <a:spcPct val="170100"/>
              </a:lnSpc>
              <a:spcBef>
                <a:spcPts val="480"/>
              </a:spcBef>
              <a:buFont typeface="Arial"/>
              <a:buChar char="•"/>
              <a:tabLst>
                <a:tab pos="416559" algn="l"/>
              </a:tabLst>
            </a:pPr>
            <a:r>
              <a:rPr dirty="0"/>
              <a:t>	</a:t>
            </a:r>
            <a:r>
              <a:rPr sz="2000" b="1" spc="-200" dirty="0">
                <a:latin typeface="Arial"/>
                <a:cs typeface="Arial"/>
              </a:rPr>
              <a:t>Need </a:t>
            </a:r>
            <a:r>
              <a:rPr sz="2000" b="1" spc="-105" dirty="0">
                <a:latin typeface="Arial"/>
                <a:cs typeface="Arial"/>
              </a:rPr>
              <a:t>for </a:t>
            </a:r>
            <a:r>
              <a:rPr sz="2000" b="1" spc="-185" dirty="0">
                <a:latin typeface="Arial"/>
                <a:cs typeface="Arial"/>
              </a:rPr>
              <a:t>Achievement </a:t>
            </a:r>
            <a:r>
              <a:rPr sz="2000" b="1" spc="-105" dirty="0">
                <a:latin typeface="Arial"/>
                <a:cs typeface="Arial"/>
              </a:rPr>
              <a:t>(n-ach): </a:t>
            </a:r>
            <a:r>
              <a:rPr sz="2000" spc="-50" dirty="0">
                <a:latin typeface="Arial"/>
                <a:cs typeface="Arial"/>
              </a:rPr>
              <a:t>McClelland </a:t>
            </a:r>
            <a:r>
              <a:rPr sz="2000" spc="-35" dirty="0">
                <a:latin typeface="Arial"/>
                <a:cs typeface="Arial"/>
              </a:rPr>
              <a:t>found that </a:t>
            </a:r>
            <a:r>
              <a:rPr sz="2000" spc="-180" dirty="0">
                <a:latin typeface="Arial"/>
                <a:cs typeface="Arial"/>
              </a:rPr>
              <a:t>some </a:t>
            </a:r>
            <a:r>
              <a:rPr sz="2000" spc="-105" dirty="0">
                <a:latin typeface="Arial"/>
                <a:cs typeface="Arial"/>
              </a:rPr>
              <a:t>people </a:t>
            </a:r>
            <a:r>
              <a:rPr sz="2000" spc="-120" dirty="0">
                <a:latin typeface="Arial"/>
                <a:cs typeface="Arial"/>
              </a:rPr>
              <a:t>have </a:t>
            </a:r>
            <a:r>
              <a:rPr sz="2000" spc="-95" dirty="0">
                <a:latin typeface="Arial"/>
                <a:cs typeface="Arial"/>
              </a:rPr>
              <a:t>an  intense </a:t>
            </a:r>
            <a:r>
              <a:rPr sz="2000" spc="-100" dirty="0">
                <a:latin typeface="Arial"/>
                <a:cs typeface="Arial"/>
              </a:rPr>
              <a:t>desire </a:t>
            </a:r>
            <a:r>
              <a:rPr sz="2000" spc="-55" dirty="0">
                <a:latin typeface="Arial"/>
                <a:cs typeface="Arial"/>
              </a:rPr>
              <a:t>to </a:t>
            </a:r>
            <a:r>
              <a:rPr sz="2000" spc="-110" dirty="0">
                <a:latin typeface="Arial"/>
                <a:cs typeface="Arial"/>
              </a:rPr>
              <a:t>achieve. </a:t>
            </a:r>
            <a:r>
              <a:rPr sz="2000" spc="-155" dirty="0">
                <a:latin typeface="Arial"/>
                <a:cs typeface="Arial"/>
              </a:rPr>
              <a:t>He has </a:t>
            </a:r>
            <a:r>
              <a:rPr sz="2000" spc="-30" dirty="0">
                <a:latin typeface="Arial"/>
                <a:cs typeface="Arial"/>
              </a:rPr>
              <a:t>identified </a:t>
            </a:r>
            <a:r>
              <a:rPr sz="2000" spc="-80" dirty="0">
                <a:latin typeface="Arial"/>
                <a:cs typeface="Arial"/>
              </a:rPr>
              <a:t>the </a:t>
            </a:r>
            <a:r>
              <a:rPr sz="2000" spc="-5" dirty="0">
                <a:latin typeface="Arial"/>
                <a:cs typeface="Arial"/>
              </a:rPr>
              <a:t>following </a:t>
            </a:r>
            <a:r>
              <a:rPr sz="2000" spc="-70" dirty="0">
                <a:latin typeface="Arial"/>
                <a:cs typeface="Arial"/>
              </a:rPr>
              <a:t>characteristics </a:t>
            </a:r>
            <a:r>
              <a:rPr sz="2000" spc="-35" dirty="0">
                <a:latin typeface="Arial"/>
                <a:cs typeface="Arial"/>
              </a:rPr>
              <a:t>of </a:t>
            </a:r>
            <a:r>
              <a:rPr sz="2000" spc="-15" dirty="0">
                <a:latin typeface="Arial"/>
                <a:cs typeface="Arial"/>
              </a:rPr>
              <a:t>high  </a:t>
            </a:r>
            <a:r>
              <a:rPr sz="2000" spc="-105" dirty="0">
                <a:latin typeface="Arial"/>
                <a:cs typeface="Arial"/>
              </a:rPr>
              <a:t>achievers:</a:t>
            </a:r>
            <a:endParaRPr sz="2000">
              <a:latin typeface="Arial"/>
              <a:cs typeface="Arial"/>
            </a:endParaRPr>
          </a:p>
        </p:txBody>
      </p:sp>
      <p:sp>
        <p:nvSpPr>
          <p:cNvPr id="3" name="object 3"/>
          <p:cNvSpPr/>
          <p:nvPr/>
        </p:nvSpPr>
        <p:spPr>
          <a:xfrm>
            <a:off x="8382000" y="6096000"/>
            <a:ext cx="609600" cy="6096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311607"/>
            <a:ext cx="8608060" cy="4840605"/>
          </a:xfrm>
          <a:prstGeom prst="rect">
            <a:avLst/>
          </a:prstGeom>
        </p:spPr>
        <p:txBody>
          <a:bodyPr vert="horz" wrap="square" lIns="0" tIns="13335" rIns="0" bIns="0" rtlCol="0">
            <a:spAutoFit/>
          </a:bodyPr>
          <a:lstStyle/>
          <a:p>
            <a:pPr marL="355600" indent="-342900" algn="just">
              <a:lnSpc>
                <a:spcPct val="100000"/>
              </a:lnSpc>
              <a:spcBef>
                <a:spcPts val="105"/>
              </a:spcBef>
              <a:buChar char="•"/>
              <a:tabLst>
                <a:tab pos="355600" algn="l"/>
              </a:tabLst>
            </a:pPr>
            <a:r>
              <a:rPr sz="2000" spc="-25" dirty="0">
                <a:latin typeface="Arial"/>
                <a:cs typeface="Arial"/>
              </a:rPr>
              <a:t>High </a:t>
            </a:r>
            <a:r>
              <a:rPr sz="2000" spc="-100" dirty="0">
                <a:latin typeface="Arial"/>
                <a:cs typeface="Arial"/>
              </a:rPr>
              <a:t>achievers </a:t>
            </a:r>
            <a:r>
              <a:rPr sz="2000" spc="-95" dirty="0">
                <a:latin typeface="Arial"/>
                <a:cs typeface="Arial"/>
              </a:rPr>
              <a:t>take </a:t>
            </a:r>
            <a:r>
              <a:rPr sz="2000" spc="-75" dirty="0">
                <a:latin typeface="Arial"/>
                <a:cs typeface="Arial"/>
              </a:rPr>
              <a:t>the </a:t>
            </a:r>
            <a:r>
              <a:rPr sz="2000" spc="-100" dirty="0">
                <a:latin typeface="Arial"/>
                <a:cs typeface="Arial"/>
              </a:rPr>
              <a:t>moderate </a:t>
            </a:r>
            <a:r>
              <a:rPr sz="2000" spc="-85" dirty="0">
                <a:latin typeface="Arial"/>
                <a:cs typeface="Arial"/>
              </a:rPr>
              <a:t>risks, </a:t>
            </a:r>
            <a:r>
              <a:rPr sz="2000" spc="-114" dirty="0">
                <a:latin typeface="Arial"/>
                <a:cs typeface="Arial"/>
              </a:rPr>
              <a:t>i.e.</a:t>
            </a:r>
            <a:r>
              <a:rPr sz="2000" spc="-310" dirty="0">
                <a:latin typeface="Arial"/>
                <a:cs typeface="Arial"/>
              </a:rPr>
              <a:t> </a:t>
            </a:r>
            <a:r>
              <a:rPr sz="2000" spc="-175" dirty="0">
                <a:latin typeface="Arial"/>
                <a:cs typeface="Arial"/>
              </a:rPr>
              <a:t>a </a:t>
            </a:r>
            <a:r>
              <a:rPr sz="2000" spc="-65" dirty="0">
                <a:latin typeface="Arial"/>
                <a:cs typeface="Arial"/>
              </a:rPr>
              <a:t>calculated </a:t>
            </a:r>
            <a:r>
              <a:rPr sz="2000" spc="-15" dirty="0">
                <a:latin typeface="Arial"/>
                <a:cs typeface="Arial"/>
              </a:rPr>
              <a:t>risk </a:t>
            </a:r>
            <a:r>
              <a:rPr sz="2000" spc="-5" dirty="0">
                <a:latin typeface="Arial"/>
                <a:cs typeface="Arial"/>
              </a:rPr>
              <a:t>while </a:t>
            </a:r>
            <a:r>
              <a:rPr sz="2000" spc="-25" dirty="0">
                <a:latin typeface="Arial"/>
                <a:cs typeface="Arial"/>
              </a:rPr>
              <a:t>performing</a:t>
            </a:r>
            <a:endParaRPr sz="2000">
              <a:latin typeface="Arial"/>
              <a:cs typeface="Arial"/>
            </a:endParaRPr>
          </a:p>
          <a:p>
            <a:pPr marL="355600" marR="5080" algn="just">
              <a:lnSpc>
                <a:spcPct val="170000"/>
              </a:lnSpc>
            </a:pPr>
            <a:r>
              <a:rPr sz="2000" spc="-75" dirty="0">
                <a:latin typeface="Arial"/>
                <a:cs typeface="Arial"/>
              </a:rPr>
              <a:t>the </a:t>
            </a:r>
            <a:r>
              <a:rPr sz="2000" spc="-50" dirty="0">
                <a:latin typeface="Arial"/>
                <a:cs typeface="Arial"/>
              </a:rPr>
              <a:t>activities </a:t>
            </a:r>
            <a:r>
              <a:rPr sz="2000" spc="35" dirty="0">
                <a:latin typeface="Arial"/>
                <a:cs typeface="Arial"/>
              </a:rPr>
              <a:t>in </a:t>
            </a:r>
            <a:r>
              <a:rPr sz="2000" spc="-75" dirty="0">
                <a:latin typeface="Arial"/>
                <a:cs typeface="Arial"/>
              </a:rPr>
              <a:t>the </a:t>
            </a:r>
            <a:r>
              <a:rPr sz="2000" spc="-110" dirty="0">
                <a:latin typeface="Arial"/>
                <a:cs typeface="Arial"/>
              </a:rPr>
              <a:t>management </a:t>
            </a:r>
            <a:r>
              <a:rPr sz="2000" spc="-75" dirty="0">
                <a:latin typeface="Arial"/>
                <a:cs typeface="Arial"/>
              </a:rPr>
              <a:t>context. </a:t>
            </a:r>
            <a:r>
              <a:rPr sz="2000" spc="-95" dirty="0">
                <a:latin typeface="Arial"/>
                <a:cs typeface="Arial"/>
              </a:rPr>
              <a:t>This </a:t>
            </a:r>
            <a:r>
              <a:rPr sz="2000" spc="-100" dirty="0">
                <a:latin typeface="Arial"/>
                <a:cs typeface="Arial"/>
              </a:rPr>
              <a:t>is opposite </a:t>
            </a:r>
            <a:r>
              <a:rPr sz="2000" spc="-55" dirty="0">
                <a:latin typeface="Arial"/>
                <a:cs typeface="Arial"/>
              </a:rPr>
              <a:t>to </a:t>
            </a:r>
            <a:r>
              <a:rPr sz="2000" spc="-75" dirty="0">
                <a:latin typeface="Arial"/>
                <a:cs typeface="Arial"/>
              </a:rPr>
              <a:t>the </a:t>
            </a:r>
            <a:r>
              <a:rPr sz="2000" spc="-60" dirty="0">
                <a:latin typeface="Arial"/>
                <a:cs typeface="Arial"/>
              </a:rPr>
              <a:t>belief </a:t>
            </a:r>
            <a:r>
              <a:rPr sz="2000" spc="-40" dirty="0">
                <a:latin typeface="Arial"/>
                <a:cs typeface="Arial"/>
              </a:rPr>
              <a:t>that </a:t>
            </a:r>
            <a:r>
              <a:rPr sz="2000" spc="-15" dirty="0">
                <a:latin typeface="Arial"/>
                <a:cs typeface="Arial"/>
              </a:rPr>
              <a:t>high  </a:t>
            </a:r>
            <a:r>
              <a:rPr sz="2000" spc="-95" dirty="0">
                <a:latin typeface="Arial"/>
                <a:cs typeface="Arial"/>
              </a:rPr>
              <a:t>achievers take </a:t>
            </a:r>
            <a:r>
              <a:rPr sz="2000" spc="-10" dirty="0">
                <a:latin typeface="Arial"/>
                <a:cs typeface="Arial"/>
              </a:rPr>
              <a:t>high</a:t>
            </a:r>
            <a:r>
              <a:rPr sz="2000" spc="-75" dirty="0">
                <a:latin typeface="Arial"/>
                <a:cs typeface="Arial"/>
              </a:rPr>
              <a:t> </a:t>
            </a:r>
            <a:r>
              <a:rPr sz="2000" spc="-40" dirty="0">
                <a:latin typeface="Arial"/>
                <a:cs typeface="Arial"/>
              </a:rPr>
              <a:t>risk.</a:t>
            </a:r>
            <a:endParaRPr sz="2000">
              <a:latin typeface="Arial"/>
              <a:cs typeface="Arial"/>
            </a:endParaRPr>
          </a:p>
          <a:p>
            <a:pPr marL="355600" marR="5080" indent="-342900" algn="just">
              <a:lnSpc>
                <a:spcPct val="150100"/>
              </a:lnSpc>
              <a:spcBef>
                <a:spcPts val="600"/>
              </a:spcBef>
              <a:buChar char="•"/>
              <a:tabLst>
                <a:tab pos="355600" algn="l"/>
              </a:tabLst>
            </a:pPr>
            <a:r>
              <a:rPr sz="2000" spc="-25" dirty="0">
                <a:latin typeface="Arial"/>
                <a:cs typeface="Arial"/>
              </a:rPr>
              <a:t>High </a:t>
            </a:r>
            <a:r>
              <a:rPr sz="2000" spc="-100" dirty="0">
                <a:latin typeface="Arial"/>
                <a:cs typeface="Arial"/>
              </a:rPr>
              <a:t>achievers </a:t>
            </a:r>
            <a:r>
              <a:rPr sz="2000" spc="-190" dirty="0">
                <a:latin typeface="Arial"/>
                <a:cs typeface="Arial"/>
              </a:rPr>
              <a:t>seek </a:t>
            </a:r>
            <a:r>
              <a:rPr sz="2000" spc="-60" dirty="0">
                <a:latin typeface="Arial"/>
                <a:cs typeface="Arial"/>
              </a:rPr>
              <a:t>to </a:t>
            </a:r>
            <a:r>
              <a:rPr sz="2000" spc="-50" dirty="0">
                <a:latin typeface="Arial"/>
                <a:cs typeface="Arial"/>
              </a:rPr>
              <a:t>obtain </a:t>
            </a:r>
            <a:r>
              <a:rPr sz="2000" spc="-70" dirty="0">
                <a:latin typeface="Arial"/>
                <a:cs typeface="Arial"/>
              </a:rPr>
              <a:t>the </a:t>
            </a:r>
            <a:r>
              <a:rPr sz="2000" spc="-75" dirty="0">
                <a:latin typeface="Arial"/>
                <a:cs typeface="Arial"/>
              </a:rPr>
              <a:t>immediate </a:t>
            </a:r>
            <a:r>
              <a:rPr sz="2000" spc="-105" dirty="0">
                <a:latin typeface="Arial"/>
                <a:cs typeface="Arial"/>
              </a:rPr>
              <a:t>feedback </a:t>
            </a:r>
            <a:r>
              <a:rPr sz="2000" spc="15" dirty="0">
                <a:latin typeface="Arial"/>
                <a:cs typeface="Arial"/>
              </a:rPr>
              <a:t>for </a:t>
            </a:r>
            <a:r>
              <a:rPr sz="2000" spc="-75" dirty="0">
                <a:latin typeface="Arial"/>
                <a:cs typeface="Arial"/>
              </a:rPr>
              <a:t>the </a:t>
            </a:r>
            <a:r>
              <a:rPr sz="2000" spc="10" dirty="0">
                <a:latin typeface="Arial"/>
                <a:cs typeface="Arial"/>
              </a:rPr>
              <a:t>work </a:t>
            </a:r>
            <a:r>
              <a:rPr sz="2000" spc="-114" dirty="0">
                <a:latin typeface="Arial"/>
                <a:cs typeface="Arial"/>
              </a:rPr>
              <a:t>done </a:t>
            </a:r>
            <a:r>
              <a:rPr sz="2000" spc="-80" dirty="0">
                <a:latin typeface="Arial"/>
                <a:cs typeface="Arial"/>
              </a:rPr>
              <a:t>by  </a:t>
            </a:r>
            <a:r>
              <a:rPr sz="2000" spc="-90" dirty="0">
                <a:latin typeface="Arial"/>
                <a:cs typeface="Arial"/>
              </a:rPr>
              <a:t>them, </a:t>
            </a:r>
            <a:r>
              <a:rPr sz="2000" spc="-200" dirty="0">
                <a:latin typeface="Arial"/>
                <a:cs typeface="Arial"/>
              </a:rPr>
              <a:t>so </a:t>
            </a:r>
            <a:r>
              <a:rPr sz="2000" spc="-235" dirty="0">
                <a:latin typeface="Arial"/>
                <a:cs typeface="Arial"/>
              </a:rPr>
              <a:t>as </a:t>
            </a:r>
            <a:r>
              <a:rPr sz="2000" spc="-60" dirty="0">
                <a:latin typeface="Arial"/>
                <a:cs typeface="Arial"/>
              </a:rPr>
              <a:t>to </a:t>
            </a:r>
            <a:r>
              <a:rPr sz="2000" spc="-25" dirty="0">
                <a:latin typeface="Arial"/>
                <a:cs typeface="Arial"/>
              </a:rPr>
              <a:t>know </a:t>
            </a:r>
            <a:r>
              <a:rPr sz="2000" spc="-5" dirty="0">
                <a:latin typeface="Arial"/>
                <a:cs typeface="Arial"/>
              </a:rPr>
              <a:t>their </a:t>
            </a:r>
            <a:r>
              <a:rPr sz="2000" spc="-110" dirty="0">
                <a:latin typeface="Arial"/>
                <a:cs typeface="Arial"/>
              </a:rPr>
              <a:t>progress </a:t>
            </a:r>
            <a:r>
              <a:rPr sz="2000" spc="-70" dirty="0">
                <a:latin typeface="Arial"/>
                <a:cs typeface="Arial"/>
              </a:rPr>
              <a:t>towards </a:t>
            </a:r>
            <a:r>
              <a:rPr sz="2000" spc="-75" dirty="0">
                <a:latin typeface="Arial"/>
                <a:cs typeface="Arial"/>
              </a:rPr>
              <a:t>the </a:t>
            </a:r>
            <a:r>
              <a:rPr sz="2000" spc="-100" dirty="0">
                <a:latin typeface="Arial"/>
                <a:cs typeface="Arial"/>
              </a:rPr>
              <a:t>goal. </a:t>
            </a:r>
            <a:r>
              <a:rPr sz="2000" spc="-114" dirty="0">
                <a:latin typeface="Arial"/>
                <a:cs typeface="Arial"/>
              </a:rPr>
              <a:t>Once </a:t>
            </a:r>
            <a:r>
              <a:rPr sz="2000" spc="-75" dirty="0">
                <a:latin typeface="Arial"/>
                <a:cs typeface="Arial"/>
              </a:rPr>
              <a:t>the </a:t>
            </a:r>
            <a:r>
              <a:rPr sz="2000" spc="-85" dirty="0">
                <a:latin typeface="Arial"/>
                <a:cs typeface="Arial"/>
              </a:rPr>
              <a:t>goal </a:t>
            </a:r>
            <a:r>
              <a:rPr sz="2000" spc="-90" dirty="0">
                <a:latin typeface="Arial"/>
                <a:cs typeface="Arial"/>
              </a:rPr>
              <a:t>is </a:t>
            </a:r>
            <a:r>
              <a:rPr sz="2000" spc="-160" dirty="0">
                <a:latin typeface="Arial"/>
                <a:cs typeface="Arial"/>
              </a:rPr>
              <a:t>set, </a:t>
            </a:r>
            <a:r>
              <a:rPr sz="2000" spc="-75" dirty="0">
                <a:latin typeface="Arial"/>
                <a:cs typeface="Arial"/>
              </a:rPr>
              <a:t>the  </a:t>
            </a:r>
            <a:r>
              <a:rPr sz="2000" spc="-15" dirty="0">
                <a:latin typeface="Arial"/>
                <a:cs typeface="Arial"/>
              </a:rPr>
              <a:t>high </a:t>
            </a:r>
            <a:r>
              <a:rPr sz="2000" spc="-80" dirty="0">
                <a:latin typeface="Arial"/>
                <a:cs typeface="Arial"/>
              </a:rPr>
              <a:t>achiever puts </a:t>
            </a:r>
            <a:r>
              <a:rPr sz="2000" spc="-50" dirty="0">
                <a:latin typeface="Arial"/>
                <a:cs typeface="Arial"/>
              </a:rPr>
              <a:t>himself </a:t>
            </a:r>
            <a:r>
              <a:rPr sz="2000" spc="-70" dirty="0">
                <a:latin typeface="Arial"/>
                <a:cs typeface="Arial"/>
              </a:rPr>
              <a:t>completely </a:t>
            </a:r>
            <a:r>
              <a:rPr sz="2000" spc="-10" dirty="0">
                <a:latin typeface="Arial"/>
                <a:cs typeface="Arial"/>
              </a:rPr>
              <a:t>into </a:t>
            </a:r>
            <a:r>
              <a:rPr sz="2000" spc="-75" dirty="0">
                <a:latin typeface="Arial"/>
                <a:cs typeface="Arial"/>
              </a:rPr>
              <a:t>the </a:t>
            </a:r>
            <a:r>
              <a:rPr sz="2000" spc="-80" dirty="0">
                <a:latin typeface="Arial"/>
                <a:cs typeface="Arial"/>
              </a:rPr>
              <a:t>job, </a:t>
            </a:r>
            <a:r>
              <a:rPr sz="2000" spc="35" dirty="0">
                <a:latin typeface="Arial"/>
                <a:cs typeface="Arial"/>
              </a:rPr>
              <a:t>until </a:t>
            </a:r>
            <a:r>
              <a:rPr sz="2000" spc="60" dirty="0">
                <a:latin typeface="Arial"/>
                <a:cs typeface="Arial"/>
              </a:rPr>
              <a:t>it </a:t>
            </a:r>
            <a:r>
              <a:rPr sz="2000" spc="-150" dirty="0">
                <a:latin typeface="Arial"/>
                <a:cs typeface="Arial"/>
              </a:rPr>
              <a:t>gets </a:t>
            </a:r>
            <a:r>
              <a:rPr sz="2000" spc="-95" dirty="0">
                <a:latin typeface="Arial"/>
                <a:cs typeface="Arial"/>
              </a:rPr>
              <a:t>completed  </a:t>
            </a:r>
            <a:r>
              <a:rPr sz="2000" spc="-100" dirty="0">
                <a:latin typeface="Arial"/>
                <a:cs typeface="Arial"/>
              </a:rPr>
              <a:t>successfully. </a:t>
            </a:r>
            <a:r>
              <a:rPr sz="2000" spc="-160" dirty="0">
                <a:latin typeface="Arial"/>
                <a:cs typeface="Arial"/>
              </a:rPr>
              <a:t>He </a:t>
            </a:r>
            <a:r>
              <a:rPr sz="2000" spc="80" dirty="0">
                <a:latin typeface="Arial"/>
                <a:cs typeface="Arial"/>
              </a:rPr>
              <a:t>will </a:t>
            </a:r>
            <a:r>
              <a:rPr sz="2000" spc="-40" dirty="0">
                <a:latin typeface="Arial"/>
                <a:cs typeface="Arial"/>
              </a:rPr>
              <a:t>not </a:t>
            </a:r>
            <a:r>
              <a:rPr sz="2000" spc="-170" dirty="0">
                <a:latin typeface="Arial"/>
                <a:cs typeface="Arial"/>
              </a:rPr>
              <a:t>be </a:t>
            </a:r>
            <a:r>
              <a:rPr sz="2000" spc="-85" dirty="0">
                <a:latin typeface="Arial"/>
                <a:cs typeface="Arial"/>
              </a:rPr>
              <a:t>satisfied </a:t>
            </a:r>
            <a:r>
              <a:rPr sz="2000" spc="35" dirty="0">
                <a:latin typeface="Arial"/>
                <a:cs typeface="Arial"/>
              </a:rPr>
              <a:t>until </a:t>
            </a:r>
            <a:r>
              <a:rPr sz="2000" spc="-125" dirty="0">
                <a:latin typeface="Arial"/>
                <a:cs typeface="Arial"/>
              </a:rPr>
              <a:t>he </a:t>
            </a:r>
            <a:r>
              <a:rPr sz="2000" spc="-155" dirty="0">
                <a:latin typeface="Arial"/>
                <a:cs typeface="Arial"/>
              </a:rPr>
              <a:t>has </a:t>
            </a:r>
            <a:r>
              <a:rPr sz="2000" spc="-65" dirty="0">
                <a:latin typeface="Arial"/>
                <a:cs typeface="Arial"/>
              </a:rPr>
              <a:t>given his </a:t>
            </a:r>
            <a:r>
              <a:rPr sz="2000" spc="-100" dirty="0">
                <a:latin typeface="Arial"/>
                <a:cs typeface="Arial"/>
              </a:rPr>
              <a:t>100% </a:t>
            </a:r>
            <a:r>
              <a:rPr sz="2000" spc="40" dirty="0">
                <a:latin typeface="Arial"/>
                <a:cs typeface="Arial"/>
              </a:rPr>
              <a:t>in </a:t>
            </a:r>
            <a:r>
              <a:rPr sz="2000" spc="-80" dirty="0">
                <a:latin typeface="Arial"/>
                <a:cs typeface="Arial"/>
              </a:rPr>
              <a:t>the </a:t>
            </a:r>
            <a:r>
              <a:rPr sz="2000" spc="-110" dirty="0">
                <a:latin typeface="Arial"/>
                <a:cs typeface="Arial"/>
              </a:rPr>
              <a:t>task  </a:t>
            </a:r>
            <a:r>
              <a:rPr sz="2000" spc="-130" dirty="0">
                <a:latin typeface="Arial"/>
                <a:cs typeface="Arial"/>
              </a:rPr>
              <a:t>assigned </a:t>
            </a:r>
            <a:r>
              <a:rPr sz="2000" spc="-55" dirty="0">
                <a:latin typeface="Arial"/>
                <a:cs typeface="Arial"/>
              </a:rPr>
              <a:t>to </a:t>
            </a:r>
            <a:r>
              <a:rPr sz="2000" spc="-35" dirty="0">
                <a:latin typeface="Arial"/>
                <a:cs typeface="Arial"/>
              </a:rPr>
              <a:t>him.</a:t>
            </a:r>
            <a:endParaRPr sz="2000">
              <a:latin typeface="Arial"/>
              <a:cs typeface="Arial"/>
            </a:endParaRPr>
          </a:p>
          <a:p>
            <a:pPr marL="1251585" algn="just">
              <a:lnSpc>
                <a:spcPct val="100000"/>
              </a:lnSpc>
              <a:spcBef>
                <a:spcPts val="1680"/>
              </a:spcBef>
            </a:pPr>
            <a:r>
              <a:rPr sz="2000" spc="-140" dirty="0">
                <a:latin typeface="Arial"/>
                <a:cs typeface="Arial"/>
              </a:rPr>
              <a:t>Hence, </a:t>
            </a:r>
            <a:r>
              <a:rPr sz="2000" spc="-25" dirty="0">
                <a:latin typeface="Times New Roman"/>
                <a:cs typeface="Times New Roman"/>
              </a:rPr>
              <a:t>McClelland’s </a:t>
            </a:r>
            <a:r>
              <a:rPr sz="2000" spc="-190" dirty="0">
                <a:latin typeface="Arial"/>
                <a:cs typeface="Arial"/>
              </a:rPr>
              <a:t>Needs </a:t>
            </a:r>
            <a:r>
              <a:rPr sz="2000" spc="-85" dirty="0">
                <a:latin typeface="Arial"/>
                <a:cs typeface="Arial"/>
              </a:rPr>
              <a:t>Theory </a:t>
            </a:r>
            <a:r>
              <a:rPr sz="2000" spc="-105" dirty="0">
                <a:latin typeface="Arial"/>
                <a:cs typeface="Arial"/>
              </a:rPr>
              <a:t>posits </a:t>
            </a:r>
            <a:r>
              <a:rPr sz="2000" spc="-35" dirty="0">
                <a:latin typeface="Arial"/>
                <a:cs typeface="Arial"/>
              </a:rPr>
              <a:t>that </a:t>
            </a:r>
            <a:r>
              <a:rPr sz="2000" spc="-75" dirty="0">
                <a:latin typeface="Arial"/>
                <a:cs typeface="Arial"/>
              </a:rPr>
              <a:t>the </a:t>
            </a:r>
            <a:r>
              <a:rPr sz="2000" spc="-10" dirty="0">
                <a:latin typeface="Times New Roman"/>
                <a:cs typeface="Times New Roman"/>
              </a:rPr>
              <a:t>person’s </a:t>
            </a:r>
            <a:r>
              <a:rPr sz="2000" spc="-65" dirty="0">
                <a:latin typeface="Arial"/>
                <a:cs typeface="Arial"/>
              </a:rPr>
              <a:t>level</a:t>
            </a:r>
            <a:r>
              <a:rPr sz="2000" spc="265" dirty="0">
                <a:latin typeface="Arial"/>
                <a:cs typeface="Arial"/>
              </a:rPr>
              <a:t> </a:t>
            </a:r>
            <a:r>
              <a:rPr sz="2000" spc="-35" dirty="0">
                <a:latin typeface="Arial"/>
                <a:cs typeface="Arial"/>
              </a:rPr>
              <a:t>of</a:t>
            </a:r>
            <a:endParaRPr sz="2000">
              <a:latin typeface="Arial"/>
              <a:cs typeface="Arial"/>
            </a:endParaRPr>
          </a:p>
          <a:p>
            <a:pPr marL="12700">
              <a:lnSpc>
                <a:spcPct val="100000"/>
              </a:lnSpc>
              <a:spcBef>
                <a:spcPts val="2255"/>
              </a:spcBef>
            </a:pPr>
            <a:r>
              <a:rPr sz="2000" spc="-110" dirty="0">
                <a:latin typeface="Arial"/>
                <a:cs typeface="Arial"/>
              </a:rPr>
              <a:t>effectiveness </a:t>
            </a:r>
            <a:r>
              <a:rPr sz="2000" spc="-90" dirty="0">
                <a:latin typeface="Arial"/>
                <a:cs typeface="Arial"/>
              </a:rPr>
              <a:t>and </a:t>
            </a:r>
            <a:r>
              <a:rPr sz="2000" spc="-35" dirty="0">
                <a:latin typeface="Arial"/>
                <a:cs typeface="Arial"/>
              </a:rPr>
              <a:t>motivation </a:t>
            </a:r>
            <a:r>
              <a:rPr sz="2000" spc="-90" dirty="0">
                <a:latin typeface="Arial"/>
                <a:cs typeface="Arial"/>
              </a:rPr>
              <a:t>is </a:t>
            </a:r>
            <a:r>
              <a:rPr sz="2000" spc="-50" dirty="0">
                <a:latin typeface="Arial"/>
                <a:cs typeface="Arial"/>
              </a:rPr>
              <a:t>greatly </a:t>
            </a:r>
            <a:r>
              <a:rPr sz="2000" spc="-45" dirty="0">
                <a:latin typeface="Arial"/>
                <a:cs typeface="Arial"/>
              </a:rPr>
              <a:t>influenced </a:t>
            </a:r>
            <a:r>
              <a:rPr sz="2000" spc="-80" dirty="0">
                <a:latin typeface="Arial"/>
                <a:cs typeface="Arial"/>
              </a:rPr>
              <a:t>by </a:t>
            </a:r>
            <a:r>
              <a:rPr sz="2000" spc="-145" dirty="0">
                <a:latin typeface="Arial"/>
                <a:cs typeface="Arial"/>
              </a:rPr>
              <a:t>these </a:t>
            </a:r>
            <a:r>
              <a:rPr sz="2000" spc="-65" dirty="0">
                <a:latin typeface="Arial"/>
                <a:cs typeface="Arial"/>
              </a:rPr>
              <a:t>three </a:t>
            </a:r>
            <a:r>
              <a:rPr sz="2000" spc="-114" dirty="0">
                <a:latin typeface="Arial"/>
                <a:cs typeface="Arial"/>
              </a:rPr>
              <a:t>basic</a:t>
            </a:r>
            <a:r>
              <a:rPr sz="2000" spc="-95" dirty="0">
                <a:latin typeface="Arial"/>
                <a:cs typeface="Arial"/>
              </a:rPr>
              <a:t> </a:t>
            </a:r>
            <a:r>
              <a:rPr sz="2000" spc="-165" dirty="0">
                <a:latin typeface="Arial"/>
                <a:cs typeface="Arial"/>
              </a:rPr>
              <a:t>needs.</a:t>
            </a:r>
            <a:endParaRPr sz="2000">
              <a:latin typeface="Arial"/>
              <a:cs typeface="Arial"/>
            </a:endParaRPr>
          </a:p>
        </p:txBody>
      </p:sp>
      <p:sp>
        <p:nvSpPr>
          <p:cNvPr id="3" name="object 3"/>
          <p:cNvSpPr/>
          <p:nvPr/>
        </p:nvSpPr>
        <p:spPr>
          <a:xfrm>
            <a:off x="8382000" y="6096000"/>
            <a:ext cx="609600" cy="6096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40" y="303987"/>
            <a:ext cx="3020060" cy="391795"/>
          </a:xfrm>
          <a:prstGeom prst="rect">
            <a:avLst/>
          </a:prstGeom>
        </p:spPr>
        <p:txBody>
          <a:bodyPr vert="horz" wrap="square" lIns="0" tIns="12700" rIns="0" bIns="0" rtlCol="0">
            <a:spAutoFit/>
          </a:bodyPr>
          <a:lstStyle/>
          <a:p>
            <a:pPr marL="12700">
              <a:lnSpc>
                <a:spcPct val="100000"/>
              </a:lnSpc>
              <a:spcBef>
                <a:spcPts val="100"/>
              </a:spcBef>
            </a:pPr>
            <a:r>
              <a:rPr sz="2400" b="1" spc="-114" dirty="0">
                <a:latin typeface="Arial"/>
                <a:cs typeface="Arial"/>
              </a:rPr>
              <a:t>4.</a:t>
            </a:r>
            <a:r>
              <a:rPr sz="2400" b="1" spc="-114" dirty="0">
                <a:latin typeface="Times New Roman"/>
                <a:cs typeface="Times New Roman"/>
              </a:rPr>
              <a:t>Alderfer’s </a:t>
            </a:r>
            <a:r>
              <a:rPr sz="2400" b="1" spc="-390" dirty="0">
                <a:latin typeface="Arial"/>
                <a:cs typeface="Arial"/>
              </a:rPr>
              <a:t>ERG</a:t>
            </a:r>
            <a:r>
              <a:rPr sz="2400" b="1" spc="-145" dirty="0">
                <a:latin typeface="Arial"/>
                <a:cs typeface="Arial"/>
              </a:rPr>
              <a:t> </a:t>
            </a:r>
            <a:r>
              <a:rPr sz="2400" b="1" spc="-220" dirty="0">
                <a:latin typeface="Arial"/>
                <a:cs typeface="Arial"/>
              </a:rPr>
              <a:t>Theory:</a:t>
            </a:r>
            <a:endParaRPr sz="2400">
              <a:latin typeface="Arial"/>
              <a:cs typeface="Arial"/>
            </a:endParaRPr>
          </a:p>
        </p:txBody>
      </p:sp>
      <p:sp>
        <p:nvSpPr>
          <p:cNvPr id="3" name="object 3"/>
          <p:cNvSpPr txBox="1"/>
          <p:nvPr/>
        </p:nvSpPr>
        <p:spPr>
          <a:xfrm>
            <a:off x="231140" y="742848"/>
            <a:ext cx="8378825" cy="5424170"/>
          </a:xfrm>
          <a:prstGeom prst="rect">
            <a:avLst/>
          </a:prstGeom>
        </p:spPr>
        <p:txBody>
          <a:bodyPr vert="horz" wrap="square" lIns="0" tIns="12700" rIns="0" bIns="0" rtlCol="0">
            <a:spAutoFit/>
          </a:bodyPr>
          <a:lstStyle/>
          <a:p>
            <a:pPr marL="12700" marR="5715" indent="1911350" algn="just">
              <a:lnSpc>
                <a:spcPct val="130000"/>
              </a:lnSpc>
              <a:spcBef>
                <a:spcPts val="100"/>
              </a:spcBef>
            </a:pPr>
            <a:r>
              <a:rPr sz="2200" spc="-30" dirty="0">
                <a:latin typeface="Times New Roman"/>
                <a:cs typeface="Times New Roman"/>
              </a:rPr>
              <a:t>Alderfer’s </a:t>
            </a:r>
            <a:r>
              <a:rPr sz="2200" spc="-355" dirty="0">
                <a:latin typeface="Arial"/>
                <a:cs typeface="Arial"/>
              </a:rPr>
              <a:t>ERG </a:t>
            </a:r>
            <a:r>
              <a:rPr sz="2200" spc="-95" dirty="0">
                <a:latin typeface="Arial"/>
                <a:cs typeface="Arial"/>
              </a:rPr>
              <a:t>Theory </a:t>
            </a:r>
            <a:r>
              <a:rPr sz="2200" spc="-100" dirty="0">
                <a:latin typeface="Arial"/>
                <a:cs typeface="Arial"/>
              </a:rPr>
              <a:t>is </a:t>
            </a:r>
            <a:r>
              <a:rPr sz="2200" spc="-85" dirty="0">
                <a:latin typeface="Arial"/>
                <a:cs typeface="Arial"/>
              </a:rPr>
              <a:t>the </a:t>
            </a:r>
            <a:r>
              <a:rPr sz="2200" spc="-90" dirty="0">
                <a:latin typeface="Arial"/>
                <a:cs typeface="Arial"/>
              </a:rPr>
              <a:t>extension </a:t>
            </a:r>
            <a:r>
              <a:rPr sz="2200" spc="-40" dirty="0">
                <a:latin typeface="Arial"/>
                <a:cs typeface="Arial"/>
              </a:rPr>
              <a:t>of </a:t>
            </a:r>
            <a:r>
              <a:rPr sz="2200" spc="-35" dirty="0">
                <a:latin typeface="Times New Roman"/>
                <a:cs typeface="Times New Roman"/>
              </a:rPr>
              <a:t>Maslow’s  </a:t>
            </a:r>
            <a:r>
              <a:rPr sz="2200" spc="-210" dirty="0">
                <a:latin typeface="Arial"/>
                <a:cs typeface="Arial"/>
              </a:rPr>
              <a:t>Needs </a:t>
            </a:r>
            <a:r>
              <a:rPr sz="2200" spc="-50" dirty="0">
                <a:latin typeface="Arial"/>
                <a:cs typeface="Arial"/>
              </a:rPr>
              <a:t>Hierarchy, </a:t>
            </a:r>
            <a:r>
              <a:rPr sz="2200" spc="-35" dirty="0">
                <a:latin typeface="Arial"/>
                <a:cs typeface="Arial"/>
              </a:rPr>
              <a:t>wherein </a:t>
            </a:r>
            <a:r>
              <a:rPr sz="2200" spc="-85" dirty="0">
                <a:latin typeface="Arial"/>
                <a:cs typeface="Arial"/>
              </a:rPr>
              <a:t>the </a:t>
            </a:r>
            <a:r>
              <a:rPr sz="2200" spc="-40" dirty="0">
                <a:latin typeface="Times New Roman"/>
                <a:cs typeface="Times New Roman"/>
              </a:rPr>
              <a:t>Maslow’s </a:t>
            </a:r>
            <a:r>
              <a:rPr sz="2200" spc="-35" dirty="0">
                <a:latin typeface="Arial"/>
                <a:cs typeface="Arial"/>
              </a:rPr>
              <a:t>five </a:t>
            </a:r>
            <a:r>
              <a:rPr sz="2200" spc="-190" dirty="0">
                <a:latin typeface="Arial"/>
                <a:cs typeface="Arial"/>
              </a:rPr>
              <a:t>needs </a:t>
            </a:r>
            <a:r>
              <a:rPr sz="2200" spc="-105" dirty="0">
                <a:latin typeface="Arial"/>
                <a:cs typeface="Arial"/>
              </a:rPr>
              <a:t>are </a:t>
            </a:r>
            <a:r>
              <a:rPr sz="2200" spc="-95" dirty="0">
                <a:latin typeface="Arial"/>
                <a:cs typeface="Arial"/>
              </a:rPr>
              <a:t>categorized </a:t>
            </a:r>
            <a:r>
              <a:rPr sz="2200" spc="-10" dirty="0">
                <a:latin typeface="Arial"/>
                <a:cs typeface="Arial"/>
              </a:rPr>
              <a:t>into  </a:t>
            </a:r>
            <a:r>
              <a:rPr sz="2200" spc="-80" dirty="0">
                <a:latin typeface="Arial"/>
                <a:cs typeface="Arial"/>
              </a:rPr>
              <a:t>three </a:t>
            </a:r>
            <a:r>
              <a:rPr sz="2200" spc="-120" dirty="0">
                <a:latin typeface="Arial"/>
                <a:cs typeface="Arial"/>
              </a:rPr>
              <a:t>categories, </a:t>
            </a:r>
            <a:r>
              <a:rPr sz="2200" spc="-75" dirty="0">
                <a:latin typeface="Arial"/>
                <a:cs typeface="Arial"/>
              </a:rPr>
              <a:t>Viz. </a:t>
            </a:r>
            <a:r>
              <a:rPr sz="2000" spc="-120" dirty="0">
                <a:latin typeface="Arial"/>
                <a:cs typeface="Arial"/>
              </a:rPr>
              <a:t>Existence </a:t>
            </a:r>
            <a:r>
              <a:rPr sz="2000" spc="-180" dirty="0">
                <a:latin typeface="Arial"/>
                <a:cs typeface="Arial"/>
              </a:rPr>
              <a:t>Needs, </a:t>
            </a:r>
            <a:r>
              <a:rPr sz="2000" spc="-160" dirty="0">
                <a:latin typeface="Arial"/>
                <a:cs typeface="Arial"/>
              </a:rPr>
              <a:t>Relatedness </a:t>
            </a:r>
            <a:r>
              <a:rPr sz="2000" spc="-180" dirty="0">
                <a:latin typeface="Arial"/>
                <a:cs typeface="Arial"/>
              </a:rPr>
              <a:t>Needs, </a:t>
            </a:r>
            <a:r>
              <a:rPr sz="2000" spc="-90" dirty="0">
                <a:latin typeface="Arial"/>
                <a:cs typeface="Arial"/>
              </a:rPr>
              <a:t>and </a:t>
            </a:r>
            <a:r>
              <a:rPr sz="2000" spc="-25" dirty="0">
                <a:latin typeface="Arial"/>
                <a:cs typeface="Arial"/>
              </a:rPr>
              <a:t>Growth</a:t>
            </a:r>
            <a:r>
              <a:rPr sz="2000" spc="305" dirty="0">
                <a:latin typeface="Arial"/>
                <a:cs typeface="Arial"/>
              </a:rPr>
              <a:t> </a:t>
            </a:r>
            <a:r>
              <a:rPr sz="2000" spc="-180" dirty="0">
                <a:latin typeface="Arial"/>
                <a:cs typeface="Arial"/>
              </a:rPr>
              <a:t>Needs.</a:t>
            </a:r>
            <a:endParaRPr sz="2000">
              <a:latin typeface="Arial"/>
              <a:cs typeface="Arial"/>
            </a:endParaRPr>
          </a:p>
          <a:p>
            <a:pPr marL="12700" marR="5080" indent="2107565" algn="just">
              <a:lnSpc>
                <a:spcPct val="130000"/>
              </a:lnSpc>
              <a:spcBef>
                <a:spcPts val="525"/>
              </a:spcBef>
            </a:pPr>
            <a:r>
              <a:rPr sz="2000" spc="-75" dirty="0">
                <a:latin typeface="Arial"/>
                <a:cs typeface="Arial"/>
              </a:rPr>
              <a:t>An </a:t>
            </a:r>
            <a:r>
              <a:rPr sz="2000" spc="-65" dirty="0">
                <a:latin typeface="Arial"/>
                <a:cs typeface="Arial"/>
              </a:rPr>
              <a:t>American </a:t>
            </a:r>
            <a:r>
              <a:rPr sz="2000" spc="-80" dirty="0">
                <a:latin typeface="Arial"/>
                <a:cs typeface="Arial"/>
              </a:rPr>
              <a:t>psychologist </a:t>
            </a:r>
            <a:r>
              <a:rPr sz="2000" spc="-70" dirty="0">
                <a:latin typeface="Arial"/>
                <a:cs typeface="Arial"/>
              </a:rPr>
              <a:t>Clayton </a:t>
            </a:r>
            <a:r>
              <a:rPr sz="2000" spc="-114" dirty="0">
                <a:latin typeface="Arial"/>
                <a:cs typeface="Arial"/>
              </a:rPr>
              <a:t>Paul </a:t>
            </a:r>
            <a:r>
              <a:rPr sz="2000" spc="-35" dirty="0">
                <a:latin typeface="Arial"/>
                <a:cs typeface="Arial"/>
              </a:rPr>
              <a:t>Alderfer </a:t>
            </a:r>
            <a:r>
              <a:rPr sz="2000" spc="-95" dirty="0">
                <a:latin typeface="Arial"/>
                <a:cs typeface="Arial"/>
              </a:rPr>
              <a:t>had  </a:t>
            </a:r>
            <a:r>
              <a:rPr sz="2000" spc="-110" dirty="0">
                <a:latin typeface="Arial"/>
                <a:cs typeface="Arial"/>
              </a:rPr>
              <a:t>proposed </a:t>
            </a:r>
            <a:r>
              <a:rPr sz="2000" spc="-45" dirty="0">
                <a:latin typeface="Arial"/>
                <a:cs typeface="Arial"/>
              </a:rPr>
              <a:t>this </a:t>
            </a:r>
            <a:r>
              <a:rPr sz="2000" spc="-55" dirty="0">
                <a:latin typeface="Arial"/>
                <a:cs typeface="Arial"/>
              </a:rPr>
              <a:t>theory </a:t>
            </a:r>
            <a:r>
              <a:rPr sz="2000" spc="-90" dirty="0">
                <a:latin typeface="Arial"/>
                <a:cs typeface="Arial"/>
              </a:rPr>
              <a:t>and </a:t>
            </a:r>
            <a:r>
              <a:rPr sz="2000" spc="-95" dirty="0">
                <a:latin typeface="Arial"/>
                <a:cs typeface="Arial"/>
              </a:rPr>
              <a:t>believed </a:t>
            </a:r>
            <a:r>
              <a:rPr sz="2000" spc="-35" dirty="0">
                <a:latin typeface="Arial"/>
                <a:cs typeface="Arial"/>
              </a:rPr>
              <a:t>that </a:t>
            </a:r>
            <a:r>
              <a:rPr sz="2000" spc="-130" dirty="0">
                <a:latin typeface="Arial"/>
                <a:cs typeface="Arial"/>
              </a:rPr>
              <a:t>each </a:t>
            </a:r>
            <a:r>
              <a:rPr sz="2000" spc="-145" dirty="0">
                <a:latin typeface="Arial"/>
                <a:cs typeface="Arial"/>
              </a:rPr>
              <a:t>need </a:t>
            </a:r>
            <a:r>
              <a:rPr sz="2000" spc="-70" dirty="0">
                <a:latin typeface="Arial"/>
                <a:cs typeface="Arial"/>
              </a:rPr>
              <a:t>carries </a:t>
            </a:r>
            <a:r>
              <a:rPr sz="2000" spc="-180" dirty="0">
                <a:latin typeface="Arial"/>
                <a:cs typeface="Arial"/>
              </a:rPr>
              <a:t>some </a:t>
            </a:r>
            <a:r>
              <a:rPr sz="2000" spc="-75" dirty="0">
                <a:latin typeface="Arial"/>
                <a:cs typeface="Arial"/>
              </a:rPr>
              <a:t>value </a:t>
            </a:r>
            <a:r>
              <a:rPr sz="2000" spc="-90" dirty="0">
                <a:latin typeface="Arial"/>
                <a:cs typeface="Arial"/>
              </a:rPr>
              <a:t>and </a:t>
            </a:r>
            <a:r>
              <a:rPr sz="2000" spc="-125" dirty="0">
                <a:latin typeface="Arial"/>
                <a:cs typeface="Arial"/>
              </a:rPr>
              <a:t>hence  </a:t>
            </a:r>
            <a:r>
              <a:rPr sz="2000" spc="-95" dirty="0">
                <a:latin typeface="Arial"/>
                <a:cs typeface="Arial"/>
              </a:rPr>
              <a:t>can </a:t>
            </a:r>
            <a:r>
              <a:rPr sz="2000" spc="-170" dirty="0">
                <a:latin typeface="Arial"/>
                <a:cs typeface="Arial"/>
              </a:rPr>
              <a:t>be </a:t>
            </a:r>
            <a:r>
              <a:rPr sz="2000" spc="-80" dirty="0">
                <a:latin typeface="Arial"/>
                <a:cs typeface="Arial"/>
              </a:rPr>
              <a:t>classified </a:t>
            </a:r>
            <a:r>
              <a:rPr sz="2000" spc="-235" dirty="0">
                <a:latin typeface="Arial"/>
                <a:cs typeface="Arial"/>
              </a:rPr>
              <a:t>as </a:t>
            </a:r>
            <a:r>
              <a:rPr sz="2000" spc="-5" dirty="0">
                <a:latin typeface="Arial"/>
                <a:cs typeface="Arial"/>
              </a:rPr>
              <a:t>lower-order </a:t>
            </a:r>
            <a:r>
              <a:rPr sz="2000" spc="-170" dirty="0">
                <a:latin typeface="Arial"/>
                <a:cs typeface="Arial"/>
              </a:rPr>
              <a:t>needs </a:t>
            </a:r>
            <a:r>
              <a:rPr sz="2000" spc="-90" dirty="0">
                <a:latin typeface="Arial"/>
                <a:cs typeface="Arial"/>
              </a:rPr>
              <a:t>and </a:t>
            </a:r>
            <a:r>
              <a:rPr sz="2000" spc="-15" dirty="0">
                <a:latin typeface="Arial"/>
                <a:cs typeface="Arial"/>
              </a:rPr>
              <a:t>higher-order </a:t>
            </a:r>
            <a:r>
              <a:rPr sz="2000" spc="-170" dirty="0">
                <a:latin typeface="Arial"/>
                <a:cs typeface="Arial"/>
              </a:rPr>
              <a:t>needs. </a:t>
            </a:r>
            <a:r>
              <a:rPr sz="2000" spc="-155" dirty="0">
                <a:latin typeface="Arial"/>
                <a:cs typeface="Arial"/>
              </a:rPr>
              <a:t>He </a:t>
            </a:r>
            <a:r>
              <a:rPr sz="2000" spc="-125" dirty="0">
                <a:latin typeface="Arial"/>
                <a:cs typeface="Arial"/>
              </a:rPr>
              <a:t>also </a:t>
            </a:r>
            <a:r>
              <a:rPr sz="2000" spc="-40" dirty="0">
                <a:latin typeface="Arial"/>
                <a:cs typeface="Arial"/>
              </a:rPr>
              <a:t>found  </a:t>
            </a:r>
            <a:r>
              <a:rPr sz="2000" spc="-180" dirty="0">
                <a:latin typeface="Arial"/>
                <a:cs typeface="Arial"/>
              </a:rPr>
              <a:t>some </a:t>
            </a:r>
            <a:r>
              <a:rPr sz="2000" spc="-65" dirty="0">
                <a:latin typeface="Arial"/>
                <a:cs typeface="Arial"/>
              </a:rPr>
              <a:t>level </a:t>
            </a:r>
            <a:r>
              <a:rPr sz="2000" spc="-30" dirty="0">
                <a:latin typeface="Arial"/>
                <a:cs typeface="Arial"/>
              </a:rPr>
              <a:t>of </a:t>
            </a:r>
            <a:r>
              <a:rPr sz="2000" spc="-50" dirty="0">
                <a:latin typeface="Arial"/>
                <a:cs typeface="Arial"/>
              </a:rPr>
              <a:t>overlapping </a:t>
            </a:r>
            <a:r>
              <a:rPr sz="2000" spc="35" dirty="0">
                <a:latin typeface="Arial"/>
                <a:cs typeface="Arial"/>
              </a:rPr>
              <a:t>in </a:t>
            </a:r>
            <a:r>
              <a:rPr sz="2000" spc="-70" dirty="0">
                <a:latin typeface="Arial"/>
                <a:cs typeface="Arial"/>
              </a:rPr>
              <a:t>the </a:t>
            </a:r>
            <a:r>
              <a:rPr sz="2000" spc="-65" dirty="0">
                <a:latin typeface="Arial"/>
                <a:cs typeface="Arial"/>
              </a:rPr>
              <a:t>physiological, </a:t>
            </a:r>
            <a:r>
              <a:rPr sz="2000" spc="-60" dirty="0">
                <a:latin typeface="Arial"/>
                <a:cs typeface="Arial"/>
              </a:rPr>
              <a:t>security </a:t>
            </a:r>
            <a:r>
              <a:rPr sz="2000" spc="-90" dirty="0">
                <a:latin typeface="Arial"/>
                <a:cs typeface="Arial"/>
              </a:rPr>
              <a:t>and </a:t>
            </a:r>
            <a:r>
              <a:rPr sz="2000" spc="-85" dirty="0">
                <a:latin typeface="Arial"/>
                <a:cs typeface="Arial"/>
              </a:rPr>
              <a:t>social </a:t>
            </a:r>
            <a:r>
              <a:rPr sz="2000" spc="-170" dirty="0">
                <a:latin typeface="Arial"/>
                <a:cs typeface="Arial"/>
              </a:rPr>
              <a:t>needs </a:t>
            </a:r>
            <a:r>
              <a:rPr sz="2000" spc="-75" dirty="0">
                <a:latin typeface="Arial"/>
                <a:cs typeface="Arial"/>
              </a:rPr>
              <a:t>along  </a:t>
            </a:r>
            <a:r>
              <a:rPr sz="2000" spc="40" dirty="0">
                <a:latin typeface="Arial"/>
                <a:cs typeface="Arial"/>
              </a:rPr>
              <a:t>with </a:t>
            </a:r>
            <a:r>
              <a:rPr sz="2000" spc="-100" dirty="0">
                <a:latin typeface="Arial"/>
                <a:cs typeface="Arial"/>
              </a:rPr>
              <a:t>an </a:t>
            </a:r>
            <a:r>
              <a:rPr sz="2000" spc="-35" dirty="0">
                <a:latin typeface="Arial"/>
                <a:cs typeface="Arial"/>
              </a:rPr>
              <a:t>invisible </a:t>
            </a:r>
            <a:r>
              <a:rPr sz="2000" spc="-20" dirty="0">
                <a:latin typeface="Arial"/>
                <a:cs typeface="Arial"/>
              </a:rPr>
              <a:t>line </a:t>
            </a:r>
            <a:r>
              <a:rPr sz="2000" spc="-35" dirty="0">
                <a:latin typeface="Arial"/>
                <a:cs typeface="Arial"/>
              </a:rPr>
              <a:t>of </a:t>
            </a:r>
            <a:r>
              <a:rPr sz="2000" spc="-70" dirty="0">
                <a:latin typeface="Arial"/>
                <a:cs typeface="Arial"/>
              </a:rPr>
              <a:t>demarcation </a:t>
            </a:r>
            <a:r>
              <a:rPr sz="2000" spc="-110" dirty="0">
                <a:latin typeface="Arial"/>
                <a:cs typeface="Arial"/>
              </a:rPr>
              <a:t>between </a:t>
            </a:r>
            <a:r>
              <a:rPr sz="2000" spc="-80" dirty="0">
                <a:latin typeface="Arial"/>
                <a:cs typeface="Arial"/>
              </a:rPr>
              <a:t>the </a:t>
            </a:r>
            <a:r>
              <a:rPr sz="2000" spc="-95" dirty="0">
                <a:latin typeface="Arial"/>
                <a:cs typeface="Arial"/>
              </a:rPr>
              <a:t>social, </a:t>
            </a:r>
            <a:r>
              <a:rPr sz="2000" spc="-175" dirty="0">
                <a:latin typeface="Arial"/>
                <a:cs typeface="Arial"/>
              </a:rPr>
              <a:t>esteem </a:t>
            </a:r>
            <a:r>
              <a:rPr sz="2000" spc="-90" dirty="0">
                <a:latin typeface="Arial"/>
                <a:cs typeface="Arial"/>
              </a:rPr>
              <a:t>and </a:t>
            </a:r>
            <a:r>
              <a:rPr sz="2000" spc="-20" dirty="0">
                <a:latin typeface="Arial"/>
                <a:cs typeface="Arial"/>
              </a:rPr>
              <a:t>self-  </a:t>
            </a:r>
            <a:r>
              <a:rPr sz="2000" spc="-45" dirty="0">
                <a:latin typeface="Arial"/>
                <a:cs typeface="Arial"/>
              </a:rPr>
              <a:t>actualization </a:t>
            </a:r>
            <a:r>
              <a:rPr sz="2000" spc="-170" dirty="0">
                <a:latin typeface="Arial"/>
                <a:cs typeface="Arial"/>
              </a:rPr>
              <a:t>needs.</a:t>
            </a:r>
            <a:r>
              <a:rPr sz="2000" spc="215" dirty="0">
                <a:latin typeface="Arial"/>
                <a:cs typeface="Arial"/>
              </a:rPr>
              <a:t> </a:t>
            </a:r>
            <a:r>
              <a:rPr sz="2000" spc="-95" dirty="0">
                <a:latin typeface="Arial"/>
                <a:cs typeface="Arial"/>
              </a:rPr>
              <a:t>This </a:t>
            </a:r>
            <a:r>
              <a:rPr sz="2000" spc="-75" dirty="0">
                <a:latin typeface="Arial"/>
                <a:cs typeface="Arial"/>
              </a:rPr>
              <a:t>led </a:t>
            </a:r>
            <a:r>
              <a:rPr sz="2000" spc="-60" dirty="0">
                <a:latin typeface="Arial"/>
                <a:cs typeface="Arial"/>
              </a:rPr>
              <a:t>to </a:t>
            </a:r>
            <a:r>
              <a:rPr sz="2000" spc="-75" dirty="0">
                <a:latin typeface="Arial"/>
                <a:cs typeface="Arial"/>
              </a:rPr>
              <a:t>the </a:t>
            </a:r>
            <a:r>
              <a:rPr sz="2000" spc="-25" dirty="0">
                <a:latin typeface="Arial"/>
                <a:cs typeface="Arial"/>
              </a:rPr>
              <a:t>formation </a:t>
            </a:r>
            <a:r>
              <a:rPr sz="2000" spc="-30" dirty="0">
                <a:latin typeface="Times New Roman"/>
                <a:cs typeface="Times New Roman"/>
              </a:rPr>
              <a:t>Alderfer’s </a:t>
            </a:r>
            <a:r>
              <a:rPr sz="2000" spc="-325" dirty="0">
                <a:latin typeface="Arial"/>
                <a:cs typeface="Arial"/>
              </a:rPr>
              <a:t>ERG </a:t>
            </a:r>
            <a:r>
              <a:rPr sz="2000" spc="-65" dirty="0">
                <a:latin typeface="Arial"/>
                <a:cs typeface="Arial"/>
              </a:rPr>
              <a:t>theory, </a:t>
            </a:r>
            <a:r>
              <a:rPr sz="2000" spc="5" dirty="0">
                <a:latin typeface="Arial"/>
                <a:cs typeface="Arial"/>
              </a:rPr>
              <a:t>which  </a:t>
            </a:r>
            <a:r>
              <a:rPr sz="2000" spc="-100" dirty="0">
                <a:latin typeface="Arial"/>
                <a:cs typeface="Arial"/>
              </a:rPr>
              <a:t>comprises </a:t>
            </a:r>
            <a:r>
              <a:rPr sz="2000" spc="-35" dirty="0">
                <a:latin typeface="Arial"/>
                <a:cs typeface="Arial"/>
              </a:rPr>
              <a:t>of </a:t>
            </a:r>
            <a:r>
              <a:rPr sz="2000" spc="-75" dirty="0">
                <a:latin typeface="Arial"/>
                <a:cs typeface="Arial"/>
              </a:rPr>
              <a:t>the </a:t>
            </a:r>
            <a:r>
              <a:rPr sz="2000" spc="-125" dirty="0">
                <a:latin typeface="Arial"/>
                <a:cs typeface="Arial"/>
              </a:rPr>
              <a:t>condensed </a:t>
            </a:r>
            <a:r>
              <a:rPr sz="2000" dirty="0">
                <a:latin typeface="Arial"/>
                <a:cs typeface="Arial"/>
              </a:rPr>
              <a:t>form </a:t>
            </a:r>
            <a:r>
              <a:rPr sz="2000" spc="-35" dirty="0">
                <a:latin typeface="Arial"/>
                <a:cs typeface="Arial"/>
              </a:rPr>
              <a:t>of </a:t>
            </a:r>
            <a:r>
              <a:rPr sz="2000" spc="-30" dirty="0">
                <a:latin typeface="Times New Roman"/>
                <a:cs typeface="Times New Roman"/>
              </a:rPr>
              <a:t>Maslow’s</a:t>
            </a:r>
            <a:r>
              <a:rPr sz="2000" spc="-245" dirty="0">
                <a:latin typeface="Times New Roman"/>
                <a:cs typeface="Times New Roman"/>
              </a:rPr>
              <a:t> </a:t>
            </a:r>
            <a:r>
              <a:rPr sz="2000" spc="-165" dirty="0">
                <a:latin typeface="Arial"/>
                <a:cs typeface="Arial"/>
              </a:rPr>
              <a:t>needs.</a:t>
            </a:r>
            <a:endParaRPr sz="2000">
              <a:latin typeface="Arial"/>
              <a:cs typeface="Arial"/>
            </a:endParaRPr>
          </a:p>
          <a:p>
            <a:pPr marL="355600" marR="6350" indent="-342900" algn="just">
              <a:lnSpc>
                <a:spcPct val="130100"/>
              </a:lnSpc>
              <a:spcBef>
                <a:spcPts val="480"/>
              </a:spcBef>
              <a:buFont typeface="Arial"/>
              <a:buChar char="•"/>
              <a:tabLst>
                <a:tab pos="355600" algn="l"/>
              </a:tabLst>
            </a:pPr>
            <a:r>
              <a:rPr sz="2000" b="1" spc="-210" dirty="0">
                <a:latin typeface="Arial"/>
                <a:cs typeface="Arial"/>
              </a:rPr>
              <a:t>Existence </a:t>
            </a:r>
            <a:r>
              <a:rPr sz="2000" b="1" spc="-250" dirty="0">
                <a:latin typeface="Arial"/>
                <a:cs typeface="Arial"/>
              </a:rPr>
              <a:t>Needs: </a:t>
            </a:r>
            <a:r>
              <a:rPr sz="2000" spc="-145" dirty="0">
                <a:latin typeface="Arial"/>
                <a:cs typeface="Arial"/>
              </a:rPr>
              <a:t>The </a:t>
            </a:r>
            <a:r>
              <a:rPr sz="2000" spc="-110" dirty="0">
                <a:latin typeface="Arial"/>
                <a:cs typeface="Arial"/>
              </a:rPr>
              <a:t>existence </a:t>
            </a:r>
            <a:r>
              <a:rPr sz="2000" spc="-175" dirty="0">
                <a:latin typeface="Arial"/>
                <a:cs typeface="Arial"/>
              </a:rPr>
              <a:t>needs </a:t>
            </a:r>
            <a:r>
              <a:rPr sz="2000" spc="-110" dirty="0">
                <a:latin typeface="Arial"/>
                <a:cs typeface="Arial"/>
              </a:rPr>
              <a:t>comprises </a:t>
            </a:r>
            <a:r>
              <a:rPr sz="2000" spc="-30" dirty="0">
                <a:latin typeface="Arial"/>
                <a:cs typeface="Arial"/>
              </a:rPr>
              <a:t>of </a:t>
            </a:r>
            <a:r>
              <a:rPr sz="2000" spc="5" dirty="0">
                <a:latin typeface="Arial"/>
                <a:cs typeface="Arial"/>
              </a:rPr>
              <a:t>all </a:t>
            </a:r>
            <a:r>
              <a:rPr sz="2000" spc="-130" dirty="0">
                <a:latin typeface="Arial"/>
                <a:cs typeface="Arial"/>
              </a:rPr>
              <a:t>those </a:t>
            </a:r>
            <a:r>
              <a:rPr sz="2000" spc="-170" dirty="0">
                <a:latin typeface="Arial"/>
                <a:cs typeface="Arial"/>
              </a:rPr>
              <a:t>needs </a:t>
            </a:r>
            <a:r>
              <a:rPr sz="2000" spc="-40" dirty="0">
                <a:latin typeface="Arial"/>
                <a:cs typeface="Arial"/>
              </a:rPr>
              <a:t>that </a:t>
            </a:r>
            <a:r>
              <a:rPr sz="2000" spc="-70" dirty="0">
                <a:latin typeface="Arial"/>
                <a:cs typeface="Arial"/>
              </a:rPr>
              <a:t>relate  </a:t>
            </a:r>
            <a:r>
              <a:rPr sz="2000" spc="-55" dirty="0">
                <a:latin typeface="Arial"/>
                <a:cs typeface="Arial"/>
              </a:rPr>
              <a:t>to </a:t>
            </a:r>
            <a:r>
              <a:rPr sz="2000" spc="-75" dirty="0">
                <a:latin typeface="Arial"/>
                <a:cs typeface="Arial"/>
              </a:rPr>
              <a:t>the </a:t>
            </a:r>
            <a:r>
              <a:rPr sz="2000" spc="-55" dirty="0">
                <a:latin typeface="Arial"/>
                <a:cs typeface="Arial"/>
              </a:rPr>
              <a:t>physiological </a:t>
            </a:r>
            <a:r>
              <a:rPr sz="2000" spc="-90" dirty="0">
                <a:latin typeface="Arial"/>
                <a:cs typeface="Arial"/>
              </a:rPr>
              <a:t>and </a:t>
            </a:r>
            <a:r>
              <a:rPr sz="2000" spc="-114" dirty="0">
                <a:latin typeface="Arial"/>
                <a:cs typeface="Arial"/>
              </a:rPr>
              <a:t>safety </a:t>
            </a:r>
            <a:r>
              <a:rPr sz="2000" spc="-155" dirty="0">
                <a:latin typeface="Arial"/>
                <a:cs typeface="Arial"/>
              </a:rPr>
              <a:t>aspects </a:t>
            </a:r>
            <a:r>
              <a:rPr sz="2000" spc="-35" dirty="0">
                <a:latin typeface="Arial"/>
                <a:cs typeface="Arial"/>
              </a:rPr>
              <a:t>of </a:t>
            </a:r>
            <a:r>
              <a:rPr sz="2000" spc="-60" dirty="0">
                <a:latin typeface="Arial"/>
                <a:cs typeface="Arial"/>
              </a:rPr>
              <a:t>human </a:t>
            </a:r>
            <a:r>
              <a:rPr sz="2000" spc="-110" dirty="0">
                <a:latin typeface="Arial"/>
                <a:cs typeface="Arial"/>
              </a:rPr>
              <a:t>beings </a:t>
            </a:r>
            <a:r>
              <a:rPr sz="2000" spc="-90" dirty="0">
                <a:latin typeface="Arial"/>
                <a:cs typeface="Arial"/>
              </a:rPr>
              <a:t>and </a:t>
            </a:r>
            <a:r>
              <a:rPr sz="2000" spc="-105" dirty="0">
                <a:latin typeface="Arial"/>
                <a:cs typeface="Arial"/>
              </a:rPr>
              <a:t>are </a:t>
            </a:r>
            <a:r>
              <a:rPr sz="2000" spc="-175" dirty="0">
                <a:latin typeface="Arial"/>
                <a:cs typeface="Arial"/>
              </a:rPr>
              <a:t>a  </a:t>
            </a:r>
            <a:r>
              <a:rPr sz="2000" spc="-60" dirty="0">
                <a:latin typeface="Arial"/>
                <a:cs typeface="Arial"/>
              </a:rPr>
              <a:t>prerequisite </a:t>
            </a:r>
            <a:r>
              <a:rPr sz="2000" spc="20" dirty="0">
                <a:latin typeface="Arial"/>
                <a:cs typeface="Arial"/>
              </a:rPr>
              <a:t>for </a:t>
            </a:r>
            <a:r>
              <a:rPr sz="2000" spc="-75" dirty="0">
                <a:latin typeface="Arial"/>
                <a:cs typeface="Arial"/>
              </a:rPr>
              <a:t>the</a:t>
            </a:r>
            <a:r>
              <a:rPr sz="2000" spc="-229" dirty="0">
                <a:latin typeface="Arial"/>
                <a:cs typeface="Arial"/>
              </a:rPr>
              <a:t> </a:t>
            </a:r>
            <a:r>
              <a:rPr sz="2000" spc="-45" dirty="0">
                <a:latin typeface="Arial"/>
                <a:cs typeface="Arial"/>
              </a:rPr>
              <a:t>survival.</a:t>
            </a:r>
            <a:endParaRPr sz="2000">
              <a:latin typeface="Arial"/>
              <a:cs typeface="Arial"/>
            </a:endParaRPr>
          </a:p>
        </p:txBody>
      </p:sp>
      <p:sp>
        <p:nvSpPr>
          <p:cNvPr id="4" name="object 4"/>
          <p:cNvSpPr/>
          <p:nvPr/>
        </p:nvSpPr>
        <p:spPr>
          <a:xfrm>
            <a:off x="8382000" y="6096000"/>
            <a:ext cx="609600" cy="6096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Motivation</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Motivation is the word derived from the word ’motive’ which means needs, desires, wants or drives within the individuals. It is the process of stimulating people to actions to accomplish the goals. In the work goal context the psychological factors stimulating the people’s </a:t>
            </a:r>
            <a:r>
              <a:rPr lang="en-US" dirty="0" smtClean="0"/>
              <a:t>behavior </a:t>
            </a:r>
            <a:r>
              <a:rPr lang="en-US" dirty="0"/>
              <a:t>can be -</a:t>
            </a:r>
          </a:p>
          <a:p>
            <a:r>
              <a:rPr lang="en-US" dirty="0"/>
              <a:t>desire for money</a:t>
            </a:r>
          </a:p>
          <a:p>
            <a:r>
              <a:rPr lang="en-US" dirty="0"/>
              <a:t>success</a:t>
            </a:r>
          </a:p>
          <a:p>
            <a:r>
              <a:rPr lang="en-US" dirty="0"/>
              <a:t>recognition</a:t>
            </a:r>
          </a:p>
          <a:p>
            <a:r>
              <a:rPr lang="en-US" dirty="0"/>
              <a:t>job-satisfaction</a:t>
            </a:r>
          </a:p>
          <a:p>
            <a:r>
              <a:rPr lang="en-US" dirty="0"/>
              <a:t>team work, etc</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114147"/>
            <a:ext cx="8302625" cy="5696585"/>
          </a:xfrm>
          <a:prstGeom prst="rect">
            <a:avLst/>
          </a:prstGeom>
        </p:spPr>
        <p:txBody>
          <a:bodyPr vert="horz" wrap="square" lIns="0" tIns="12700" rIns="0" bIns="0" rtlCol="0">
            <a:spAutoFit/>
          </a:bodyPr>
          <a:lstStyle/>
          <a:p>
            <a:pPr marL="12700" marR="5080" algn="just">
              <a:lnSpc>
                <a:spcPct val="150000"/>
              </a:lnSpc>
              <a:spcBef>
                <a:spcPts val="100"/>
              </a:spcBef>
            </a:pPr>
            <a:r>
              <a:rPr sz="2000" spc="-130" dirty="0">
                <a:latin typeface="Arial"/>
                <a:cs typeface="Arial"/>
              </a:rPr>
              <a:t>Thus, </a:t>
            </a:r>
            <a:r>
              <a:rPr sz="2000" spc="-55" dirty="0">
                <a:latin typeface="Arial"/>
                <a:cs typeface="Arial"/>
              </a:rPr>
              <a:t>both </a:t>
            </a:r>
            <a:r>
              <a:rPr sz="2000" spc="-80" dirty="0">
                <a:latin typeface="Arial"/>
                <a:cs typeface="Arial"/>
              </a:rPr>
              <a:t>the </a:t>
            </a:r>
            <a:r>
              <a:rPr sz="2000" spc="-55" dirty="0">
                <a:latin typeface="Arial"/>
                <a:cs typeface="Arial"/>
              </a:rPr>
              <a:t>physiological </a:t>
            </a:r>
            <a:r>
              <a:rPr sz="2000" spc="-90" dirty="0">
                <a:latin typeface="Arial"/>
                <a:cs typeface="Arial"/>
              </a:rPr>
              <a:t>and </a:t>
            </a:r>
            <a:r>
              <a:rPr sz="2000" spc="-110" dirty="0">
                <a:latin typeface="Arial"/>
                <a:cs typeface="Arial"/>
              </a:rPr>
              <a:t>safety </a:t>
            </a:r>
            <a:r>
              <a:rPr sz="2000" spc="-170" dirty="0">
                <a:latin typeface="Arial"/>
                <a:cs typeface="Arial"/>
              </a:rPr>
              <a:t>needs </a:t>
            </a:r>
            <a:r>
              <a:rPr sz="2000" spc="-35" dirty="0">
                <a:latin typeface="Arial"/>
                <a:cs typeface="Arial"/>
              </a:rPr>
              <a:t>of </a:t>
            </a:r>
            <a:r>
              <a:rPr sz="2000" spc="-55" dirty="0">
                <a:latin typeface="Arial"/>
                <a:cs typeface="Arial"/>
              </a:rPr>
              <a:t>Maslow </a:t>
            </a:r>
            <a:r>
              <a:rPr sz="2000" spc="-95" dirty="0">
                <a:latin typeface="Arial"/>
                <a:cs typeface="Arial"/>
              </a:rPr>
              <a:t>are </a:t>
            </a:r>
            <a:r>
              <a:rPr sz="2000" spc="-75" dirty="0">
                <a:latin typeface="Arial"/>
                <a:cs typeface="Arial"/>
              </a:rPr>
              <a:t>grouped </a:t>
            </a:r>
            <a:r>
              <a:rPr sz="2000" spc="-10" dirty="0">
                <a:latin typeface="Arial"/>
                <a:cs typeface="Arial"/>
              </a:rPr>
              <a:t>into </a:t>
            </a:r>
            <a:r>
              <a:rPr sz="2000" spc="-125" dirty="0">
                <a:latin typeface="Arial"/>
                <a:cs typeface="Arial"/>
              </a:rPr>
              <a:t>one  </a:t>
            </a:r>
            <a:r>
              <a:rPr sz="2000" spc="-85" dirty="0">
                <a:latin typeface="Arial"/>
                <a:cs typeface="Arial"/>
              </a:rPr>
              <a:t>category </a:t>
            </a:r>
            <a:r>
              <a:rPr sz="2000" spc="-165" dirty="0">
                <a:latin typeface="Arial"/>
                <a:cs typeface="Arial"/>
              </a:rPr>
              <a:t>because </a:t>
            </a:r>
            <a:r>
              <a:rPr sz="2000" spc="-35" dirty="0">
                <a:latin typeface="Arial"/>
                <a:cs typeface="Arial"/>
              </a:rPr>
              <a:t>of </a:t>
            </a:r>
            <a:r>
              <a:rPr sz="2000" spc="-5" dirty="0">
                <a:latin typeface="Arial"/>
                <a:cs typeface="Arial"/>
              </a:rPr>
              <a:t>their </a:t>
            </a:r>
            <a:r>
              <a:rPr sz="2000" spc="-195" dirty="0">
                <a:latin typeface="Arial"/>
                <a:cs typeface="Arial"/>
              </a:rPr>
              <a:t>same </a:t>
            </a:r>
            <a:r>
              <a:rPr sz="2000" spc="-50" dirty="0">
                <a:latin typeface="Arial"/>
                <a:cs typeface="Arial"/>
              </a:rPr>
              <a:t>nature </a:t>
            </a:r>
            <a:r>
              <a:rPr sz="2000" spc="-90" dirty="0">
                <a:latin typeface="Arial"/>
                <a:cs typeface="Arial"/>
              </a:rPr>
              <a:t>and </a:t>
            </a:r>
            <a:r>
              <a:rPr sz="2000" spc="-175" dirty="0">
                <a:latin typeface="Arial"/>
                <a:cs typeface="Arial"/>
              </a:rPr>
              <a:t>a </a:t>
            </a:r>
            <a:r>
              <a:rPr sz="2000" spc="-15" dirty="0">
                <a:latin typeface="Arial"/>
                <a:cs typeface="Arial"/>
              </a:rPr>
              <a:t>similar </a:t>
            </a:r>
            <a:r>
              <a:rPr sz="2000" spc="-50" dirty="0">
                <a:latin typeface="Arial"/>
                <a:cs typeface="Arial"/>
              </a:rPr>
              <a:t>impact </a:t>
            </a:r>
            <a:r>
              <a:rPr sz="2000" spc="-70" dirty="0">
                <a:latin typeface="Arial"/>
                <a:cs typeface="Arial"/>
              </a:rPr>
              <a:t>on </a:t>
            </a:r>
            <a:r>
              <a:rPr sz="2000" spc="-75" dirty="0">
                <a:latin typeface="Arial"/>
                <a:cs typeface="Arial"/>
              </a:rPr>
              <a:t>the </a:t>
            </a:r>
            <a:r>
              <a:rPr sz="2000" spc="-65" dirty="0">
                <a:latin typeface="Arial"/>
                <a:cs typeface="Arial"/>
              </a:rPr>
              <a:t>behavior </a:t>
            </a:r>
            <a:r>
              <a:rPr sz="2000" spc="-45" dirty="0">
                <a:latin typeface="Arial"/>
                <a:cs typeface="Arial"/>
              </a:rPr>
              <a:t>of  </a:t>
            </a:r>
            <a:r>
              <a:rPr sz="2000" spc="-95" dirty="0">
                <a:latin typeface="Arial"/>
                <a:cs typeface="Arial"/>
              </a:rPr>
              <a:t>an</a:t>
            </a:r>
            <a:r>
              <a:rPr sz="2000" spc="-85" dirty="0">
                <a:latin typeface="Arial"/>
                <a:cs typeface="Arial"/>
              </a:rPr>
              <a:t> </a:t>
            </a:r>
            <a:r>
              <a:rPr sz="2000" spc="-15" dirty="0">
                <a:latin typeface="Arial"/>
                <a:cs typeface="Arial"/>
              </a:rPr>
              <a:t>individual.</a:t>
            </a:r>
            <a:endParaRPr sz="2000">
              <a:latin typeface="Arial"/>
              <a:cs typeface="Arial"/>
            </a:endParaRPr>
          </a:p>
          <a:p>
            <a:pPr marL="355600" marR="5080" indent="-342900" algn="just">
              <a:lnSpc>
                <a:spcPct val="150000"/>
              </a:lnSpc>
              <a:spcBef>
                <a:spcPts val="480"/>
              </a:spcBef>
              <a:buFont typeface="Arial"/>
              <a:buChar char="•"/>
              <a:tabLst>
                <a:tab pos="355600" algn="l"/>
              </a:tabLst>
            </a:pPr>
            <a:r>
              <a:rPr sz="2000" b="1" spc="-235" dirty="0">
                <a:latin typeface="Arial"/>
                <a:cs typeface="Arial"/>
              </a:rPr>
              <a:t>Relatedness </a:t>
            </a:r>
            <a:r>
              <a:rPr sz="2000" b="1" spc="-250" dirty="0">
                <a:latin typeface="Arial"/>
                <a:cs typeface="Arial"/>
              </a:rPr>
              <a:t>Needs: </a:t>
            </a:r>
            <a:r>
              <a:rPr sz="2000" spc="-140" dirty="0">
                <a:latin typeface="Arial"/>
                <a:cs typeface="Arial"/>
              </a:rPr>
              <a:t>The </a:t>
            </a:r>
            <a:r>
              <a:rPr sz="2000" spc="-120" dirty="0">
                <a:latin typeface="Arial"/>
                <a:cs typeface="Arial"/>
              </a:rPr>
              <a:t>relatedness </a:t>
            </a:r>
            <a:r>
              <a:rPr sz="2000" spc="-170" dirty="0">
                <a:latin typeface="Arial"/>
                <a:cs typeface="Arial"/>
              </a:rPr>
              <a:t>needs </a:t>
            </a:r>
            <a:r>
              <a:rPr sz="2000" spc="-35" dirty="0">
                <a:latin typeface="Arial"/>
                <a:cs typeface="Arial"/>
              </a:rPr>
              <a:t>refer </a:t>
            </a:r>
            <a:r>
              <a:rPr sz="2000" spc="-60" dirty="0">
                <a:latin typeface="Arial"/>
                <a:cs typeface="Arial"/>
              </a:rPr>
              <a:t>to </a:t>
            </a:r>
            <a:r>
              <a:rPr sz="2000" spc="-75" dirty="0">
                <a:latin typeface="Arial"/>
                <a:cs typeface="Arial"/>
              </a:rPr>
              <a:t>the </a:t>
            </a:r>
            <a:r>
              <a:rPr sz="2000" spc="-85" dirty="0">
                <a:latin typeface="Arial"/>
                <a:cs typeface="Arial"/>
              </a:rPr>
              <a:t>social </a:t>
            </a:r>
            <a:r>
              <a:rPr sz="2000" spc="-170" dirty="0">
                <a:latin typeface="Arial"/>
                <a:cs typeface="Arial"/>
              </a:rPr>
              <a:t>needs, </a:t>
            </a:r>
            <a:r>
              <a:rPr sz="2000" spc="-35" dirty="0">
                <a:latin typeface="Arial"/>
                <a:cs typeface="Arial"/>
              </a:rPr>
              <a:t>that </a:t>
            </a:r>
            <a:r>
              <a:rPr sz="2000" spc="-95" dirty="0">
                <a:latin typeface="Arial"/>
                <a:cs typeface="Arial"/>
              </a:rPr>
              <a:t>an  </a:t>
            </a:r>
            <a:r>
              <a:rPr sz="2000" spc="-5" dirty="0">
                <a:latin typeface="Arial"/>
                <a:cs typeface="Arial"/>
              </a:rPr>
              <a:t>individual </a:t>
            </a:r>
            <a:r>
              <a:rPr sz="2000" spc="-204" dirty="0">
                <a:latin typeface="Arial"/>
                <a:cs typeface="Arial"/>
              </a:rPr>
              <a:t>seeks </a:t>
            </a:r>
            <a:r>
              <a:rPr sz="2000" spc="-60" dirty="0">
                <a:latin typeface="Arial"/>
                <a:cs typeface="Arial"/>
              </a:rPr>
              <a:t>to </a:t>
            </a:r>
            <a:r>
              <a:rPr sz="2000" spc="-95" dirty="0">
                <a:latin typeface="Arial"/>
                <a:cs typeface="Arial"/>
              </a:rPr>
              <a:t>establish </a:t>
            </a:r>
            <a:r>
              <a:rPr sz="2000" spc="-60" dirty="0">
                <a:latin typeface="Arial"/>
                <a:cs typeface="Arial"/>
              </a:rPr>
              <a:t>relationships </a:t>
            </a:r>
            <a:r>
              <a:rPr sz="2000" spc="40" dirty="0">
                <a:latin typeface="Arial"/>
                <a:cs typeface="Arial"/>
              </a:rPr>
              <a:t>with </a:t>
            </a:r>
            <a:r>
              <a:rPr sz="2000" spc="-130" dirty="0">
                <a:latin typeface="Arial"/>
                <a:cs typeface="Arial"/>
              </a:rPr>
              <a:t>those </a:t>
            </a:r>
            <a:r>
              <a:rPr sz="2000" spc="15" dirty="0">
                <a:latin typeface="Arial"/>
                <a:cs typeface="Arial"/>
              </a:rPr>
              <a:t>for </a:t>
            </a:r>
            <a:r>
              <a:rPr sz="2000" spc="-40" dirty="0">
                <a:latin typeface="Arial"/>
                <a:cs typeface="Arial"/>
              </a:rPr>
              <a:t>whom </a:t>
            </a:r>
            <a:r>
              <a:rPr sz="2000" spc="-125" dirty="0">
                <a:latin typeface="Arial"/>
                <a:cs typeface="Arial"/>
              </a:rPr>
              <a:t>he </a:t>
            </a:r>
            <a:r>
              <a:rPr sz="2000" spc="-140" dirty="0">
                <a:latin typeface="Arial"/>
                <a:cs typeface="Arial"/>
              </a:rPr>
              <a:t>cares.  </a:t>
            </a:r>
            <a:r>
              <a:rPr sz="2000" spc="-190" dirty="0">
                <a:latin typeface="Arial"/>
                <a:cs typeface="Arial"/>
              </a:rPr>
              <a:t>These </a:t>
            </a:r>
            <a:r>
              <a:rPr sz="2000" spc="-175" dirty="0">
                <a:latin typeface="Arial"/>
                <a:cs typeface="Arial"/>
              </a:rPr>
              <a:t>needs </a:t>
            </a:r>
            <a:r>
              <a:rPr sz="2000" spc="-80" dirty="0">
                <a:latin typeface="Arial"/>
                <a:cs typeface="Arial"/>
              </a:rPr>
              <a:t>cover the </a:t>
            </a:r>
            <a:r>
              <a:rPr sz="2000" spc="-35" dirty="0">
                <a:latin typeface="Times New Roman"/>
                <a:cs typeface="Times New Roman"/>
              </a:rPr>
              <a:t>Maslow’s </a:t>
            </a:r>
            <a:r>
              <a:rPr sz="2000" spc="-85" dirty="0">
                <a:latin typeface="Arial"/>
                <a:cs typeface="Arial"/>
              </a:rPr>
              <a:t>social </a:t>
            </a:r>
            <a:r>
              <a:rPr sz="2000" spc="-170" dirty="0">
                <a:latin typeface="Arial"/>
                <a:cs typeface="Arial"/>
              </a:rPr>
              <a:t>needs </a:t>
            </a:r>
            <a:r>
              <a:rPr sz="2000" spc="-90" dirty="0">
                <a:latin typeface="Arial"/>
                <a:cs typeface="Arial"/>
              </a:rPr>
              <a:t>and </a:t>
            </a:r>
            <a:r>
              <a:rPr sz="2000" spc="-175" dirty="0">
                <a:latin typeface="Arial"/>
                <a:cs typeface="Arial"/>
              </a:rPr>
              <a:t>a </a:t>
            </a:r>
            <a:r>
              <a:rPr sz="2000" spc="-25" dirty="0">
                <a:latin typeface="Arial"/>
                <a:cs typeface="Arial"/>
              </a:rPr>
              <a:t>part </a:t>
            </a:r>
            <a:r>
              <a:rPr sz="2000" spc="-35" dirty="0">
                <a:latin typeface="Arial"/>
                <a:cs typeface="Arial"/>
              </a:rPr>
              <a:t>of </a:t>
            </a:r>
            <a:r>
              <a:rPr sz="2000" spc="-175" dirty="0">
                <a:latin typeface="Arial"/>
                <a:cs typeface="Arial"/>
              </a:rPr>
              <a:t>esteem </a:t>
            </a:r>
            <a:r>
              <a:rPr sz="2000" spc="-170" dirty="0">
                <a:latin typeface="Arial"/>
                <a:cs typeface="Arial"/>
              </a:rPr>
              <a:t>needs,  </a:t>
            </a:r>
            <a:r>
              <a:rPr sz="2000" spc="-65" dirty="0">
                <a:latin typeface="Arial"/>
                <a:cs typeface="Arial"/>
              </a:rPr>
              <a:t>derived </a:t>
            </a:r>
            <a:r>
              <a:rPr sz="2000" dirty="0">
                <a:latin typeface="Arial"/>
                <a:cs typeface="Arial"/>
              </a:rPr>
              <a:t>from </a:t>
            </a:r>
            <a:r>
              <a:rPr sz="2000" spc="-75" dirty="0">
                <a:latin typeface="Arial"/>
                <a:cs typeface="Arial"/>
              </a:rPr>
              <a:t>the </a:t>
            </a:r>
            <a:r>
              <a:rPr sz="2000" spc="-40" dirty="0">
                <a:latin typeface="Arial"/>
                <a:cs typeface="Arial"/>
              </a:rPr>
              <a:t>relationship </a:t>
            </a:r>
            <a:r>
              <a:rPr sz="2000" spc="40" dirty="0">
                <a:latin typeface="Arial"/>
                <a:cs typeface="Arial"/>
              </a:rPr>
              <a:t>with </a:t>
            </a:r>
            <a:r>
              <a:rPr sz="2000" spc="-45" dirty="0">
                <a:latin typeface="Arial"/>
                <a:cs typeface="Arial"/>
              </a:rPr>
              <a:t>other</a:t>
            </a:r>
            <a:r>
              <a:rPr sz="2000" spc="-405" dirty="0">
                <a:latin typeface="Arial"/>
                <a:cs typeface="Arial"/>
              </a:rPr>
              <a:t> </a:t>
            </a:r>
            <a:r>
              <a:rPr sz="2000" spc="-110" dirty="0">
                <a:latin typeface="Arial"/>
                <a:cs typeface="Arial"/>
              </a:rPr>
              <a:t>people.</a:t>
            </a:r>
            <a:endParaRPr sz="2000">
              <a:latin typeface="Arial"/>
              <a:cs typeface="Arial"/>
            </a:endParaRPr>
          </a:p>
          <a:p>
            <a:pPr marL="355600" marR="5080" indent="-342900" algn="just">
              <a:lnSpc>
                <a:spcPct val="150000"/>
              </a:lnSpc>
              <a:spcBef>
                <a:spcPts val="480"/>
              </a:spcBef>
              <a:buFont typeface="Arial"/>
              <a:buChar char="•"/>
              <a:tabLst>
                <a:tab pos="355600" algn="l"/>
              </a:tabLst>
            </a:pPr>
            <a:r>
              <a:rPr sz="2000" b="1" spc="-135" dirty="0">
                <a:latin typeface="Arial"/>
                <a:cs typeface="Arial"/>
              </a:rPr>
              <a:t>Growth </a:t>
            </a:r>
            <a:r>
              <a:rPr sz="2000" b="1" spc="-250" dirty="0">
                <a:latin typeface="Arial"/>
                <a:cs typeface="Arial"/>
              </a:rPr>
              <a:t>Needs: </a:t>
            </a:r>
            <a:r>
              <a:rPr sz="2000" spc="-140" dirty="0">
                <a:latin typeface="Arial"/>
                <a:cs typeface="Arial"/>
              </a:rPr>
              <a:t>The </a:t>
            </a:r>
            <a:r>
              <a:rPr sz="2000" spc="-10" dirty="0">
                <a:latin typeface="Arial"/>
                <a:cs typeface="Arial"/>
              </a:rPr>
              <a:t>growth </a:t>
            </a:r>
            <a:r>
              <a:rPr sz="2000" spc="-170" dirty="0">
                <a:latin typeface="Arial"/>
                <a:cs typeface="Arial"/>
              </a:rPr>
              <a:t>needs </a:t>
            </a:r>
            <a:r>
              <a:rPr sz="2000" spc="-80" dirty="0">
                <a:latin typeface="Arial"/>
                <a:cs typeface="Arial"/>
              </a:rPr>
              <a:t>cover </a:t>
            </a:r>
            <a:r>
              <a:rPr sz="2000" spc="-35" dirty="0">
                <a:latin typeface="Times New Roman"/>
                <a:cs typeface="Times New Roman"/>
              </a:rPr>
              <a:t>Maslow’s </a:t>
            </a:r>
            <a:r>
              <a:rPr sz="2000" spc="-40" dirty="0">
                <a:latin typeface="Arial"/>
                <a:cs typeface="Arial"/>
              </a:rPr>
              <a:t>self-actualization </a:t>
            </a:r>
            <a:r>
              <a:rPr sz="2000" spc="-170" dirty="0">
                <a:latin typeface="Arial"/>
                <a:cs typeface="Arial"/>
              </a:rPr>
              <a:t>needs </a:t>
            </a:r>
            <a:r>
              <a:rPr sz="2000" spc="-229" dirty="0">
                <a:latin typeface="Arial"/>
                <a:cs typeface="Arial"/>
              </a:rPr>
              <a:t>as  </a:t>
            </a:r>
            <a:r>
              <a:rPr sz="2000" dirty="0">
                <a:latin typeface="Arial"/>
                <a:cs typeface="Arial"/>
              </a:rPr>
              <a:t>well </a:t>
            </a:r>
            <a:r>
              <a:rPr sz="2000" spc="-235" dirty="0">
                <a:latin typeface="Arial"/>
                <a:cs typeface="Arial"/>
              </a:rPr>
              <a:t>as </a:t>
            </a:r>
            <a:r>
              <a:rPr sz="2000" spc="-175" dirty="0">
                <a:latin typeface="Arial"/>
                <a:cs typeface="Arial"/>
              </a:rPr>
              <a:t>a </a:t>
            </a:r>
            <a:r>
              <a:rPr sz="2000" spc="-25" dirty="0">
                <a:latin typeface="Arial"/>
                <a:cs typeface="Arial"/>
              </a:rPr>
              <a:t>part </a:t>
            </a:r>
            <a:r>
              <a:rPr sz="2000" spc="-35" dirty="0">
                <a:latin typeface="Arial"/>
                <a:cs typeface="Arial"/>
              </a:rPr>
              <a:t>of </a:t>
            </a:r>
            <a:r>
              <a:rPr sz="2000" spc="-175" dirty="0">
                <a:latin typeface="Arial"/>
                <a:cs typeface="Arial"/>
              </a:rPr>
              <a:t>esteem needs </a:t>
            </a:r>
            <a:r>
              <a:rPr sz="2000" dirty="0">
                <a:latin typeface="Arial"/>
                <a:cs typeface="Arial"/>
              </a:rPr>
              <a:t>which </a:t>
            </a:r>
            <a:r>
              <a:rPr sz="2000" spc="-95" dirty="0">
                <a:latin typeface="Arial"/>
                <a:cs typeface="Arial"/>
              </a:rPr>
              <a:t>are </a:t>
            </a:r>
            <a:r>
              <a:rPr sz="2000" spc="-15" dirty="0">
                <a:latin typeface="Arial"/>
                <a:cs typeface="Arial"/>
              </a:rPr>
              <a:t>internal </a:t>
            </a:r>
            <a:r>
              <a:rPr sz="2000" spc="-55" dirty="0">
                <a:latin typeface="Arial"/>
                <a:cs typeface="Arial"/>
              </a:rPr>
              <a:t>to </a:t>
            </a:r>
            <a:r>
              <a:rPr sz="2000" spc="-75" dirty="0">
                <a:latin typeface="Arial"/>
                <a:cs typeface="Arial"/>
              </a:rPr>
              <a:t>the </a:t>
            </a:r>
            <a:r>
              <a:rPr sz="2000" spc="-20" dirty="0">
                <a:latin typeface="Arial"/>
                <a:cs typeface="Arial"/>
              </a:rPr>
              <a:t>individual, </a:t>
            </a:r>
            <a:r>
              <a:rPr sz="2000" spc="-100" dirty="0">
                <a:latin typeface="Arial"/>
                <a:cs typeface="Arial"/>
              </a:rPr>
              <a:t>such </a:t>
            </a:r>
            <a:r>
              <a:rPr sz="2000" spc="-225" dirty="0">
                <a:latin typeface="Arial"/>
                <a:cs typeface="Arial"/>
              </a:rPr>
              <a:t>as </a:t>
            </a:r>
            <a:r>
              <a:rPr sz="2000" spc="-175" dirty="0">
                <a:latin typeface="Arial"/>
                <a:cs typeface="Arial"/>
              </a:rPr>
              <a:t>a  </a:t>
            </a:r>
            <a:r>
              <a:rPr sz="2000" spc="-50" dirty="0">
                <a:latin typeface="Arial"/>
                <a:cs typeface="Arial"/>
              </a:rPr>
              <a:t>feeling </a:t>
            </a:r>
            <a:r>
              <a:rPr sz="2000" spc="-35" dirty="0">
                <a:latin typeface="Arial"/>
                <a:cs typeface="Arial"/>
              </a:rPr>
              <a:t>of </a:t>
            </a:r>
            <a:r>
              <a:rPr sz="2000" spc="-75" dirty="0">
                <a:latin typeface="Arial"/>
                <a:cs typeface="Arial"/>
              </a:rPr>
              <a:t>being </a:t>
            </a:r>
            <a:r>
              <a:rPr sz="2000" spc="-60" dirty="0">
                <a:latin typeface="Arial"/>
                <a:cs typeface="Arial"/>
              </a:rPr>
              <a:t>unique, </a:t>
            </a:r>
            <a:r>
              <a:rPr sz="2000" spc="-85" dirty="0">
                <a:latin typeface="Arial"/>
                <a:cs typeface="Arial"/>
              </a:rPr>
              <a:t>personnel </a:t>
            </a:r>
            <a:r>
              <a:rPr sz="2000" spc="-30" dirty="0">
                <a:latin typeface="Arial"/>
                <a:cs typeface="Arial"/>
              </a:rPr>
              <a:t>growth,</a:t>
            </a:r>
            <a:r>
              <a:rPr sz="2000" spc="-245" dirty="0">
                <a:latin typeface="Arial"/>
                <a:cs typeface="Arial"/>
              </a:rPr>
              <a:t> </a:t>
            </a:r>
            <a:r>
              <a:rPr sz="2000" spc="-114" dirty="0">
                <a:latin typeface="Arial"/>
                <a:cs typeface="Arial"/>
              </a:rPr>
              <a:t>etc.</a:t>
            </a:r>
            <a:endParaRPr sz="2000">
              <a:latin typeface="Arial"/>
              <a:cs typeface="Arial"/>
            </a:endParaRPr>
          </a:p>
          <a:p>
            <a:pPr marL="2738120" algn="just">
              <a:lnSpc>
                <a:spcPct val="100000"/>
              </a:lnSpc>
              <a:spcBef>
                <a:spcPts val="1680"/>
              </a:spcBef>
            </a:pPr>
            <a:r>
              <a:rPr sz="2000" spc="-130" dirty="0">
                <a:latin typeface="Arial"/>
                <a:cs typeface="Arial"/>
              </a:rPr>
              <a:t>Thus, </a:t>
            </a:r>
            <a:r>
              <a:rPr sz="2000" spc="-10" dirty="0">
                <a:latin typeface="Arial"/>
                <a:cs typeface="Arial"/>
              </a:rPr>
              <a:t>growth </a:t>
            </a:r>
            <a:r>
              <a:rPr sz="2000" spc="-170" dirty="0">
                <a:latin typeface="Arial"/>
                <a:cs typeface="Arial"/>
              </a:rPr>
              <a:t>needs </a:t>
            </a:r>
            <a:r>
              <a:rPr sz="2000" spc="-100" dirty="0">
                <a:latin typeface="Arial"/>
                <a:cs typeface="Arial"/>
              </a:rPr>
              <a:t>are </a:t>
            </a:r>
            <a:r>
              <a:rPr sz="2000" spc="-130" dirty="0">
                <a:latin typeface="Arial"/>
                <a:cs typeface="Arial"/>
              </a:rPr>
              <a:t>those </a:t>
            </a:r>
            <a:r>
              <a:rPr sz="2000" spc="-170" dirty="0">
                <a:latin typeface="Arial"/>
                <a:cs typeface="Arial"/>
              </a:rPr>
              <a:t>needs </a:t>
            </a:r>
            <a:r>
              <a:rPr sz="2000" spc="-40" dirty="0">
                <a:latin typeface="Arial"/>
                <a:cs typeface="Arial"/>
              </a:rPr>
              <a:t>that </a:t>
            </a:r>
            <a:r>
              <a:rPr sz="2000" spc="-45" dirty="0">
                <a:latin typeface="Arial"/>
                <a:cs typeface="Arial"/>
              </a:rPr>
              <a:t>influence</a:t>
            </a:r>
            <a:r>
              <a:rPr sz="2000" spc="-85" dirty="0">
                <a:latin typeface="Arial"/>
                <a:cs typeface="Arial"/>
              </a:rPr>
              <a:t> </a:t>
            </a:r>
            <a:r>
              <a:rPr sz="2000" spc="-95" dirty="0">
                <a:latin typeface="Arial"/>
                <a:cs typeface="Arial"/>
              </a:rPr>
              <a:t>an</a:t>
            </a:r>
            <a:endParaRPr sz="2000">
              <a:latin typeface="Arial"/>
              <a:cs typeface="Arial"/>
            </a:endParaRPr>
          </a:p>
          <a:p>
            <a:pPr marL="12700" algn="just">
              <a:lnSpc>
                <a:spcPct val="100000"/>
              </a:lnSpc>
              <a:spcBef>
                <a:spcPts val="1205"/>
              </a:spcBef>
            </a:pPr>
            <a:r>
              <a:rPr sz="2000" dirty="0">
                <a:latin typeface="Arial"/>
                <a:cs typeface="Arial"/>
              </a:rPr>
              <a:t>individual</a:t>
            </a:r>
            <a:r>
              <a:rPr sz="2000" spc="-105" dirty="0">
                <a:latin typeface="Arial"/>
                <a:cs typeface="Arial"/>
              </a:rPr>
              <a:t> </a:t>
            </a:r>
            <a:r>
              <a:rPr sz="2000" spc="-55" dirty="0">
                <a:latin typeface="Arial"/>
                <a:cs typeface="Arial"/>
              </a:rPr>
              <a:t>to</a:t>
            </a:r>
            <a:r>
              <a:rPr sz="2000" spc="-75" dirty="0">
                <a:latin typeface="Arial"/>
                <a:cs typeface="Arial"/>
              </a:rPr>
              <a:t> </a:t>
            </a:r>
            <a:r>
              <a:rPr sz="2000" spc="-55" dirty="0">
                <a:latin typeface="Arial"/>
                <a:cs typeface="Arial"/>
              </a:rPr>
              <a:t>explore</a:t>
            </a:r>
            <a:r>
              <a:rPr sz="2000" spc="-110" dirty="0">
                <a:latin typeface="Arial"/>
                <a:cs typeface="Arial"/>
              </a:rPr>
              <a:t> </a:t>
            </a:r>
            <a:r>
              <a:rPr sz="2000" spc="-65" dirty="0">
                <a:latin typeface="Arial"/>
                <a:cs typeface="Arial"/>
              </a:rPr>
              <a:t>his</a:t>
            </a:r>
            <a:r>
              <a:rPr sz="2000" spc="-75" dirty="0">
                <a:latin typeface="Arial"/>
                <a:cs typeface="Arial"/>
              </a:rPr>
              <a:t> </a:t>
            </a:r>
            <a:r>
              <a:rPr sz="2000" spc="-35" dirty="0">
                <a:latin typeface="Arial"/>
                <a:cs typeface="Arial"/>
              </a:rPr>
              <a:t>maximum</a:t>
            </a:r>
            <a:r>
              <a:rPr sz="2000" spc="-105" dirty="0">
                <a:latin typeface="Arial"/>
                <a:cs typeface="Arial"/>
              </a:rPr>
              <a:t> </a:t>
            </a:r>
            <a:r>
              <a:rPr sz="2000" spc="-40" dirty="0">
                <a:latin typeface="Arial"/>
                <a:cs typeface="Arial"/>
              </a:rPr>
              <a:t>potential</a:t>
            </a:r>
            <a:r>
              <a:rPr sz="2000" spc="-105" dirty="0">
                <a:latin typeface="Arial"/>
                <a:cs typeface="Arial"/>
              </a:rPr>
              <a:t> </a:t>
            </a:r>
            <a:r>
              <a:rPr sz="2000" spc="40" dirty="0">
                <a:latin typeface="Arial"/>
                <a:cs typeface="Arial"/>
              </a:rPr>
              <a:t>in</a:t>
            </a:r>
            <a:r>
              <a:rPr sz="2000" spc="-80" dirty="0">
                <a:latin typeface="Arial"/>
                <a:cs typeface="Arial"/>
              </a:rPr>
              <a:t> </a:t>
            </a:r>
            <a:r>
              <a:rPr sz="2000" spc="-75" dirty="0">
                <a:latin typeface="Arial"/>
                <a:cs typeface="Arial"/>
              </a:rPr>
              <a:t>the</a:t>
            </a:r>
            <a:r>
              <a:rPr sz="2000" spc="-80" dirty="0">
                <a:latin typeface="Arial"/>
                <a:cs typeface="Arial"/>
              </a:rPr>
              <a:t> </a:t>
            </a:r>
            <a:r>
              <a:rPr sz="2000" spc="-45" dirty="0">
                <a:latin typeface="Arial"/>
                <a:cs typeface="Arial"/>
              </a:rPr>
              <a:t>existing</a:t>
            </a:r>
            <a:r>
              <a:rPr sz="2000" spc="-100" dirty="0">
                <a:latin typeface="Arial"/>
                <a:cs typeface="Arial"/>
              </a:rPr>
              <a:t> </a:t>
            </a:r>
            <a:r>
              <a:rPr sz="2000" spc="-55" dirty="0">
                <a:latin typeface="Arial"/>
                <a:cs typeface="Arial"/>
              </a:rPr>
              <a:t>environment.</a:t>
            </a:r>
            <a:endParaRPr sz="2000">
              <a:latin typeface="Arial"/>
              <a:cs typeface="Arial"/>
            </a:endParaRPr>
          </a:p>
        </p:txBody>
      </p:sp>
      <p:sp>
        <p:nvSpPr>
          <p:cNvPr id="3" name="object 3"/>
          <p:cNvSpPr/>
          <p:nvPr/>
        </p:nvSpPr>
        <p:spPr>
          <a:xfrm>
            <a:off x="8382000" y="6096000"/>
            <a:ext cx="609600" cy="6096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267411"/>
            <a:ext cx="2437130" cy="452120"/>
          </a:xfrm>
          <a:prstGeom prst="rect">
            <a:avLst/>
          </a:prstGeom>
        </p:spPr>
        <p:txBody>
          <a:bodyPr vert="horz" wrap="square" lIns="0" tIns="12065" rIns="0" bIns="0" rtlCol="0">
            <a:spAutoFit/>
          </a:bodyPr>
          <a:lstStyle/>
          <a:p>
            <a:pPr marL="12700">
              <a:lnSpc>
                <a:spcPct val="100000"/>
              </a:lnSpc>
              <a:spcBef>
                <a:spcPts val="95"/>
              </a:spcBef>
            </a:pPr>
            <a:r>
              <a:rPr sz="2800" b="1" spc="-385" dirty="0">
                <a:latin typeface="Arial"/>
                <a:cs typeface="Arial"/>
              </a:rPr>
              <a:t>Process</a:t>
            </a:r>
            <a:r>
              <a:rPr sz="2800" b="1" spc="-204" dirty="0">
                <a:latin typeface="Arial"/>
                <a:cs typeface="Arial"/>
              </a:rPr>
              <a:t> </a:t>
            </a:r>
            <a:r>
              <a:rPr sz="2800" b="1" spc="-280" dirty="0">
                <a:latin typeface="Arial"/>
                <a:cs typeface="Arial"/>
              </a:rPr>
              <a:t>Theories:</a:t>
            </a:r>
            <a:endParaRPr sz="2800">
              <a:latin typeface="Arial"/>
              <a:cs typeface="Arial"/>
            </a:endParaRPr>
          </a:p>
        </p:txBody>
      </p:sp>
      <p:sp>
        <p:nvSpPr>
          <p:cNvPr id="3" name="object 3"/>
          <p:cNvSpPr txBox="1"/>
          <p:nvPr/>
        </p:nvSpPr>
        <p:spPr>
          <a:xfrm>
            <a:off x="383540" y="745747"/>
            <a:ext cx="8227059" cy="5438140"/>
          </a:xfrm>
          <a:prstGeom prst="rect">
            <a:avLst/>
          </a:prstGeom>
        </p:spPr>
        <p:txBody>
          <a:bodyPr vert="horz" wrap="square" lIns="0" tIns="53975" rIns="0" bIns="0" rtlCol="0">
            <a:spAutoFit/>
          </a:bodyPr>
          <a:lstStyle/>
          <a:p>
            <a:pPr marL="12700" marR="5715" algn="just">
              <a:lnSpc>
                <a:spcPct val="138200"/>
              </a:lnSpc>
              <a:spcBef>
                <a:spcPts val="425"/>
              </a:spcBef>
            </a:pPr>
            <a:r>
              <a:rPr sz="2800" b="1" u="heavy" spc="-150" dirty="0">
                <a:uFill>
                  <a:solidFill>
                    <a:srgbClr val="000000"/>
                  </a:solidFill>
                </a:uFill>
                <a:latin typeface="Arial"/>
                <a:cs typeface="Arial"/>
              </a:rPr>
              <a:t>1.</a:t>
            </a:r>
            <a:r>
              <a:rPr sz="2800" b="1" u="heavy" spc="-150" dirty="0">
                <a:uFill>
                  <a:solidFill>
                    <a:srgbClr val="000000"/>
                  </a:solidFill>
                </a:uFill>
                <a:latin typeface="Times New Roman"/>
                <a:cs typeface="Times New Roman"/>
              </a:rPr>
              <a:t>Vroom’s </a:t>
            </a:r>
            <a:r>
              <a:rPr sz="2800" b="1" u="heavy" spc="-285" dirty="0">
                <a:uFill>
                  <a:solidFill>
                    <a:srgbClr val="000000"/>
                  </a:solidFill>
                </a:uFill>
                <a:latin typeface="Arial"/>
                <a:cs typeface="Arial"/>
              </a:rPr>
              <a:t>Expectancy </a:t>
            </a:r>
            <a:r>
              <a:rPr sz="2800" b="1" u="heavy" spc="-245" dirty="0">
                <a:uFill>
                  <a:solidFill>
                    <a:srgbClr val="000000"/>
                  </a:solidFill>
                </a:uFill>
                <a:latin typeface="Arial"/>
                <a:cs typeface="Arial"/>
              </a:rPr>
              <a:t>Theory </a:t>
            </a:r>
            <a:r>
              <a:rPr sz="2400" b="1" u="heavy" spc="-85" dirty="0">
                <a:uFill>
                  <a:solidFill>
                    <a:srgbClr val="000000"/>
                  </a:solidFill>
                </a:uFill>
                <a:latin typeface="Arial"/>
                <a:cs typeface="Arial"/>
              </a:rPr>
              <a:t>:</a:t>
            </a:r>
            <a:r>
              <a:rPr sz="2000" spc="-85" dirty="0">
                <a:latin typeface="Times New Roman"/>
                <a:cs typeface="Times New Roman"/>
              </a:rPr>
              <a:t>Vroom’s </a:t>
            </a:r>
            <a:r>
              <a:rPr sz="2000" spc="-110" dirty="0">
                <a:latin typeface="Arial"/>
                <a:cs typeface="Arial"/>
              </a:rPr>
              <a:t>Expectancy </a:t>
            </a:r>
            <a:r>
              <a:rPr sz="2000" spc="-90" dirty="0">
                <a:latin typeface="Arial"/>
                <a:cs typeface="Arial"/>
              </a:rPr>
              <a:t>Theory </a:t>
            </a:r>
            <a:r>
              <a:rPr sz="2000" spc="-135" dirty="0">
                <a:latin typeface="Arial"/>
                <a:cs typeface="Arial"/>
              </a:rPr>
              <a:t>was  </a:t>
            </a:r>
            <a:r>
              <a:rPr sz="2000" spc="-110" dirty="0">
                <a:latin typeface="Arial"/>
                <a:cs typeface="Arial"/>
              </a:rPr>
              <a:t>proposed </a:t>
            </a:r>
            <a:r>
              <a:rPr sz="2000" spc="-80" dirty="0">
                <a:latin typeface="Arial"/>
                <a:cs typeface="Arial"/>
              </a:rPr>
              <a:t>by </a:t>
            </a:r>
            <a:r>
              <a:rPr sz="2000" spc="-40" dirty="0">
                <a:latin typeface="Arial"/>
                <a:cs typeface="Arial"/>
              </a:rPr>
              <a:t>Victor. </a:t>
            </a:r>
            <a:r>
              <a:rPr sz="2000" spc="-110" dirty="0">
                <a:latin typeface="Arial"/>
                <a:cs typeface="Arial"/>
              </a:rPr>
              <a:t>H. </a:t>
            </a:r>
            <a:r>
              <a:rPr sz="2000" spc="-80" dirty="0">
                <a:latin typeface="Arial"/>
                <a:cs typeface="Arial"/>
              </a:rPr>
              <a:t>Vroom, </a:t>
            </a:r>
            <a:r>
              <a:rPr sz="2000" spc="-40" dirty="0">
                <a:latin typeface="Arial"/>
                <a:cs typeface="Arial"/>
              </a:rPr>
              <a:t>who </a:t>
            </a:r>
            <a:r>
              <a:rPr sz="2000" spc="-95" dirty="0">
                <a:latin typeface="Arial"/>
                <a:cs typeface="Arial"/>
              </a:rPr>
              <a:t>believed </a:t>
            </a:r>
            <a:r>
              <a:rPr sz="2000" spc="-35" dirty="0">
                <a:latin typeface="Arial"/>
                <a:cs typeface="Arial"/>
              </a:rPr>
              <a:t>that </a:t>
            </a:r>
            <a:r>
              <a:rPr sz="2000" spc="-110" dirty="0">
                <a:latin typeface="Arial"/>
                <a:cs typeface="Arial"/>
              </a:rPr>
              <a:t>people </a:t>
            </a:r>
            <a:r>
              <a:rPr sz="2000" spc="-95" dirty="0">
                <a:latin typeface="Arial"/>
                <a:cs typeface="Arial"/>
              </a:rPr>
              <a:t>are </a:t>
            </a:r>
            <a:r>
              <a:rPr sz="2000" spc="-65" dirty="0">
                <a:latin typeface="Arial"/>
                <a:cs typeface="Arial"/>
              </a:rPr>
              <a:t>motivated to  </a:t>
            </a:r>
            <a:r>
              <a:rPr sz="2000" spc="-30" dirty="0">
                <a:latin typeface="Arial"/>
                <a:cs typeface="Arial"/>
              </a:rPr>
              <a:t>perform </a:t>
            </a:r>
            <a:r>
              <a:rPr sz="2000" spc="-50" dirty="0">
                <a:latin typeface="Arial"/>
                <a:cs typeface="Arial"/>
              </a:rPr>
              <a:t>activities </a:t>
            </a:r>
            <a:r>
              <a:rPr sz="2000" spc="-60" dirty="0">
                <a:latin typeface="Arial"/>
                <a:cs typeface="Arial"/>
              </a:rPr>
              <a:t>to </a:t>
            </a:r>
            <a:r>
              <a:rPr sz="2000" spc="-105" dirty="0">
                <a:latin typeface="Arial"/>
                <a:cs typeface="Arial"/>
              </a:rPr>
              <a:t>achieve </a:t>
            </a:r>
            <a:r>
              <a:rPr sz="2000" spc="-180" dirty="0">
                <a:latin typeface="Arial"/>
                <a:cs typeface="Arial"/>
              </a:rPr>
              <a:t>some </a:t>
            </a:r>
            <a:r>
              <a:rPr sz="2000" spc="-85" dirty="0">
                <a:latin typeface="Arial"/>
                <a:cs typeface="Arial"/>
              </a:rPr>
              <a:t>goal </a:t>
            </a:r>
            <a:r>
              <a:rPr sz="2000" spc="-55" dirty="0">
                <a:latin typeface="Arial"/>
                <a:cs typeface="Arial"/>
              </a:rPr>
              <a:t>to </a:t>
            </a:r>
            <a:r>
              <a:rPr sz="2000" spc="-70" dirty="0">
                <a:latin typeface="Arial"/>
                <a:cs typeface="Arial"/>
              </a:rPr>
              <a:t>the </a:t>
            </a:r>
            <a:r>
              <a:rPr sz="2000" spc="-65" dirty="0">
                <a:latin typeface="Arial"/>
                <a:cs typeface="Arial"/>
              </a:rPr>
              <a:t>extent </a:t>
            </a:r>
            <a:r>
              <a:rPr sz="2000" spc="-75" dirty="0">
                <a:latin typeface="Arial"/>
                <a:cs typeface="Arial"/>
              </a:rPr>
              <a:t>they </a:t>
            </a:r>
            <a:r>
              <a:rPr sz="2000" spc="-95" dirty="0">
                <a:latin typeface="Arial"/>
                <a:cs typeface="Arial"/>
              </a:rPr>
              <a:t>expect </a:t>
            </a:r>
            <a:r>
              <a:rPr sz="2000" spc="-35" dirty="0">
                <a:latin typeface="Arial"/>
                <a:cs typeface="Arial"/>
              </a:rPr>
              <a:t>that </a:t>
            </a:r>
            <a:r>
              <a:rPr sz="2000" spc="-40" dirty="0">
                <a:latin typeface="Arial"/>
                <a:cs typeface="Arial"/>
              </a:rPr>
              <a:t>certain  </a:t>
            </a:r>
            <a:r>
              <a:rPr sz="2000" spc="-80" dirty="0">
                <a:latin typeface="Arial"/>
                <a:cs typeface="Arial"/>
              </a:rPr>
              <a:t>actions </a:t>
            </a:r>
            <a:r>
              <a:rPr sz="2000" spc="-70" dirty="0">
                <a:latin typeface="Arial"/>
                <a:cs typeface="Arial"/>
              </a:rPr>
              <a:t>on </a:t>
            </a:r>
            <a:r>
              <a:rPr sz="2000" dirty="0">
                <a:latin typeface="Arial"/>
                <a:cs typeface="Arial"/>
              </a:rPr>
              <a:t>their </a:t>
            </a:r>
            <a:r>
              <a:rPr sz="2000" spc="-20" dirty="0">
                <a:latin typeface="Arial"/>
                <a:cs typeface="Arial"/>
              </a:rPr>
              <a:t>part </a:t>
            </a:r>
            <a:r>
              <a:rPr sz="2000" spc="-15" dirty="0">
                <a:latin typeface="Arial"/>
                <a:cs typeface="Arial"/>
              </a:rPr>
              <a:t>would </a:t>
            </a:r>
            <a:r>
              <a:rPr sz="2000" spc="-55" dirty="0">
                <a:latin typeface="Arial"/>
                <a:cs typeface="Arial"/>
              </a:rPr>
              <a:t>help </a:t>
            </a:r>
            <a:r>
              <a:rPr sz="2000" spc="-70" dirty="0">
                <a:latin typeface="Arial"/>
                <a:cs typeface="Arial"/>
              </a:rPr>
              <a:t>them </a:t>
            </a:r>
            <a:r>
              <a:rPr sz="2000" spc="-55" dirty="0">
                <a:latin typeface="Arial"/>
                <a:cs typeface="Arial"/>
              </a:rPr>
              <a:t>to </a:t>
            </a:r>
            <a:r>
              <a:rPr sz="2000" spc="-105" dirty="0">
                <a:latin typeface="Arial"/>
                <a:cs typeface="Arial"/>
              </a:rPr>
              <a:t>achieve </a:t>
            </a:r>
            <a:r>
              <a:rPr sz="2000" spc="-75" dirty="0">
                <a:latin typeface="Arial"/>
                <a:cs typeface="Arial"/>
              </a:rPr>
              <a:t>the</a:t>
            </a:r>
            <a:r>
              <a:rPr sz="2000" spc="-355" dirty="0">
                <a:latin typeface="Arial"/>
                <a:cs typeface="Arial"/>
              </a:rPr>
              <a:t> </a:t>
            </a:r>
            <a:r>
              <a:rPr sz="2000" spc="-95" dirty="0">
                <a:latin typeface="Arial"/>
                <a:cs typeface="Arial"/>
              </a:rPr>
              <a:t>goal.</a:t>
            </a:r>
            <a:endParaRPr sz="2000">
              <a:latin typeface="Arial"/>
              <a:cs typeface="Arial"/>
            </a:endParaRPr>
          </a:p>
          <a:p>
            <a:pPr marL="12700" marR="5080" indent="1548130" algn="just">
              <a:lnSpc>
                <a:spcPct val="140000"/>
              </a:lnSpc>
              <a:spcBef>
                <a:spcPts val="480"/>
              </a:spcBef>
            </a:pPr>
            <a:r>
              <a:rPr sz="2000" spc="-50" dirty="0">
                <a:latin typeface="Times New Roman"/>
                <a:cs typeface="Times New Roman"/>
              </a:rPr>
              <a:t>Vroom’s </a:t>
            </a:r>
            <a:r>
              <a:rPr sz="2000" spc="-110" dirty="0">
                <a:latin typeface="Arial"/>
                <a:cs typeface="Arial"/>
              </a:rPr>
              <a:t>Expectancy </a:t>
            </a:r>
            <a:r>
              <a:rPr sz="2000" spc="-85" dirty="0">
                <a:latin typeface="Arial"/>
                <a:cs typeface="Arial"/>
              </a:rPr>
              <a:t>Theory </a:t>
            </a:r>
            <a:r>
              <a:rPr sz="2000" spc="-100" dirty="0">
                <a:latin typeface="Arial"/>
                <a:cs typeface="Arial"/>
              </a:rPr>
              <a:t>is </a:t>
            </a:r>
            <a:r>
              <a:rPr sz="2000" spc="-175" dirty="0">
                <a:latin typeface="Arial"/>
                <a:cs typeface="Arial"/>
              </a:rPr>
              <a:t>based </a:t>
            </a:r>
            <a:r>
              <a:rPr sz="2000" spc="-75" dirty="0">
                <a:latin typeface="Arial"/>
                <a:cs typeface="Arial"/>
              </a:rPr>
              <a:t>on the </a:t>
            </a:r>
            <a:r>
              <a:rPr sz="2000" spc="-90" dirty="0">
                <a:latin typeface="Arial"/>
                <a:cs typeface="Arial"/>
              </a:rPr>
              <a:t>assumption </a:t>
            </a:r>
            <a:r>
              <a:rPr sz="2000" spc="-40" dirty="0">
                <a:latin typeface="Arial"/>
                <a:cs typeface="Arial"/>
              </a:rPr>
              <a:t>that </a:t>
            </a:r>
            <a:r>
              <a:rPr sz="2000" spc="-95" dirty="0">
                <a:latin typeface="Arial"/>
                <a:cs typeface="Arial"/>
              </a:rPr>
              <a:t>an  </a:t>
            </a:r>
            <a:r>
              <a:rPr sz="2000" spc="-5" dirty="0">
                <a:latin typeface="Times New Roman"/>
                <a:cs typeface="Times New Roman"/>
              </a:rPr>
              <a:t>individual’s </a:t>
            </a:r>
            <a:r>
              <a:rPr sz="2000" spc="-65" dirty="0">
                <a:latin typeface="Arial"/>
                <a:cs typeface="Arial"/>
              </a:rPr>
              <a:t>behavior </a:t>
            </a:r>
            <a:r>
              <a:rPr sz="2000" spc="-85" dirty="0">
                <a:latin typeface="Arial"/>
                <a:cs typeface="Arial"/>
              </a:rPr>
              <a:t>results </a:t>
            </a:r>
            <a:r>
              <a:rPr sz="2000" spc="-5" dirty="0">
                <a:latin typeface="Arial"/>
                <a:cs typeface="Arial"/>
              </a:rPr>
              <a:t>from </a:t>
            </a:r>
            <a:r>
              <a:rPr sz="2000" spc="-75" dirty="0">
                <a:latin typeface="Arial"/>
                <a:cs typeface="Arial"/>
              </a:rPr>
              <a:t>the </a:t>
            </a:r>
            <a:r>
              <a:rPr sz="2000" spc="-114" dirty="0">
                <a:latin typeface="Arial"/>
                <a:cs typeface="Arial"/>
              </a:rPr>
              <a:t>choices </a:t>
            </a:r>
            <a:r>
              <a:rPr sz="2000" spc="-140" dirty="0">
                <a:latin typeface="Arial"/>
                <a:cs typeface="Arial"/>
              </a:rPr>
              <a:t>made </a:t>
            </a:r>
            <a:r>
              <a:rPr sz="2000" spc="-80" dirty="0">
                <a:latin typeface="Arial"/>
                <a:cs typeface="Arial"/>
              </a:rPr>
              <a:t>by </a:t>
            </a:r>
            <a:r>
              <a:rPr sz="2000" dirty="0">
                <a:latin typeface="Arial"/>
                <a:cs typeface="Arial"/>
              </a:rPr>
              <a:t>him </a:t>
            </a:r>
            <a:r>
              <a:rPr sz="2000" spc="40" dirty="0">
                <a:latin typeface="Arial"/>
                <a:cs typeface="Arial"/>
              </a:rPr>
              <a:t>with </a:t>
            </a:r>
            <a:r>
              <a:rPr sz="2000" spc="-110" dirty="0">
                <a:latin typeface="Arial"/>
                <a:cs typeface="Arial"/>
              </a:rPr>
              <a:t>respect </a:t>
            </a:r>
            <a:r>
              <a:rPr sz="2000" spc="-55" dirty="0">
                <a:latin typeface="Arial"/>
                <a:cs typeface="Arial"/>
              </a:rPr>
              <a:t>to </a:t>
            </a:r>
            <a:r>
              <a:rPr sz="2000" spc="-75" dirty="0">
                <a:latin typeface="Arial"/>
                <a:cs typeface="Arial"/>
              </a:rPr>
              <a:t>the  </a:t>
            </a:r>
            <a:r>
              <a:rPr sz="2000" spc="-50" dirty="0">
                <a:latin typeface="Arial"/>
                <a:cs typeface="Arial"/>
              </a:rPr>
              <a:t>alternative </a:t>
            </a:r>
            <a:r>
              <a:rPr sz="2000" spc="-110" dirty="0">
                <a:latin typeface="Arial"/>
                <a:cs typeface="Arial"/>
              </a:rPr>
              <a:t>course </a:t>
            </a:r>
            <a:r>
              <a:rPr sz="2000" spc="-35" dirty="0">
                <a:latin typeface="Arial"/>
                <a:cs typeface="Arial"/>
              </a:rPr>
              <a:t>of </a:t>
            </a:r>
            <a:r>
              <a:rPr sz="2000" spc="-70" dirty="0">
                <a:latin typeface="Arial"/>
                <a:cs typeface="Arial"/>
              </a:rPr>
              <a:t>action, </a:t>
            </a:r>
            <a:r>
              <a:rPr sz="2000" dirty="0">
                <a:latin typeface="Arial"/>
                <a:cs typeface="Arial"/>
              </a:rPr>
              <a:t>which </a:t>
            </a:r>
            <a:r>
              <a:rPr sz="2000" spc="-90" dirty="0">
                <a:latin typeface="Arial"/>
                <a:cs typeface="Arial"/>
              </a:rPr>
              <a:t>is </a:t>
            </a:r>
            <a:r>
              <a:rPr sz="2000" spc="-70" dirty="0">
                <a:latin typeface="Arial"/>
                <a:cs typeface="Arial"/>
              </a:rPr>
              <a:t>related </a:t>
            </a:r>
            <a:r>
              <a:rPr sz="2000" spc="-60" dirty="0">
                <a:latin typeface="Arial"/>
                <a:cs typeface="Arial"/>
              </a:rPr>
              <a:t>to </a:t>
            </a:r>
            <a:r>
              <a:rPr sz="2000" spc="-80" dirty="0">
                <a:latin typeface="Arial"/>
                <a:cs typeface="Arial"/>
              </a:rPr>
              <a:t>the </a:t>
            </a:r>
            <a:r>
              <a:rPr sz="2000" spc="-70" dirty="0">
                <a:latin typeface="Arial"/>
                <a:cs typeface="Arial"/>
              </a:rPr>
              <a:t>psychological </a:t>
            </a:r>
            <a:r>
              <a:rPr sz="2000" spc="-130" dirty="0">
                <a:latin typeface="Arial"/>
                <a:cs typeface="Arial"/>
              </a:rPr>
              <a:t>events  </a:t>
            </a:r>
            <a:r>
              <a:rPr sz="2000" spc="-20" dirty="0">
                <a:latin typeface="Arial"/>
                <a:cs typeface="Arial"/>
              </a:rPr>
              <a:t>occurring </a:t>
            </a:r>
            <a:r>
              <a:rPr sz="2000" spc="-75" dirty="0">
                <a:latin typeface="Arial"/>
                <a:cs typeface="Arial"/>
              </a:rPr>
              <a:t>simultaneously </a:t>
            </a:r>
            <a:r>
              <a:rPr sz="2000" spc="40" dirty="0">
                <a:latin typeface="Arial"/>
                <a:cs typeface="Arial"/>
              </a:rPr>
              <a:t>with </a:t>
            </a:r>
            <a:r>
              <a:rPr sz="2000" spc="-75" dirty="0">
                <a:latin typeface="Arial"/>
                <a:cs typeface="Arial"/>
              </a:rPr>
              <a:t>the behavior. </a:t>
            </a:r>
            <a:r>
              <a:rPr sz="2000" spc="-95" dirty="0">
                <a:latin typeface="Arial"/>
                <a:cs typeface="Arial"/>
              </a:rPr>
              <a:t>This </a:t>
            </a:r>
            <a:r>
              <a:rPr sz="2000" spc="-160" dirty="0">
                <a:latin typeface="Arial"/>
                <a:cs typeface="Arial"/>
              </a:rPr>
              <a:t>means </a:t>
            </a:r>
            <a:r>
              <a:rPr sz="2000" spc="-95" dirty="0">
                <a:latin typeface="Arial"/>
                <a:cs typeface="Arial"/>
              </a:rPr>
              <a:t>an </a:t>
            </a:r>
            <a:r>
              <a:rPr sz="2000" spc="-5" dirty="0">
                <a:latin typeface="Arial"/>
                <a:cs typeface="Arial"/>
              </a:rPr>
              <a:t>individual </a:t>
            </a:r>
            <a:r>
              <a:rPr sz="2000" spc="-145" dirty="0">
                <a:latin typeface="Arial"/>
                <a:cs typeface="Arial"/>
              </a:rPr>
              <a:t>selects </a:t>
            </a:r>
            <a:r>
              <a:rPr sz="2000" spc="-175" dirty="0">
                <a:latin typeface="Arial"/>
                <a:cs typeface="Arial"/>
              </a:rPr>
              <a:t>a  </a:t>
            </a:r>
            <a:r>
              <a:rPr sz="2000" spc="-40" dirty="0">
                <a:latin typeface="Arial"/>
                <a:cs typeface="Arial"/>
              </a:rPr>
              <a:t>certain </a:t>
            </a:r>
            <a:r>
              <a:rPr sz="2000" spc="-65" dirty="0">
                <a:latin typeface="Arial"/>
                <a:cs typeface="Arial"/>
              </a:rPr>
              <a:t>behavior </a:t>
            </a:r>
            <a:r>
              <a:rPr sz="2000" spc="-70" dirty="0">
                <a:latin typeface="Arial"/>
                <a:cs typeface="Arial"/>
              </a:rPr>
              <a:t>over </a:t>
            </a:r>
            <a:r>
              <a:rPr sz="2000" spc="-75" dirty="0">
                <a:latin typeface="Arial"/>
                <a:cs typeface="Arial"/>
              </a:rPr>
              <a:t>the </a:t>
            </a:r>
            <a:r>
              <a:rPr sz="2000" spc="-50" dirty="0">
                <a:latin typeface="Arial"/>
                <a:cs typeface="Arial"/>
              </a:rPr>
              <a:t>other </a:t>
            </a:r>
            <a:r>
              <a:rPr sz="2000" spc="-90" dirty="0">
                <a:latin typeface="Arial"/>
                <a:cs typeface="Arial"/>
              </a:rPr>
              <a:t>behaviors </a:t>
            </a:r>
            <a:r>
              <a:rPr sz="2000" spc="40" dirty="0">
                <a:latin typeface="Arial"/>
                <a:cs typeface="Arial"/>
              </a:rPr>
              <a:t>with </a:t>
            </a:r>
            <a:r>
              <a:rPr sz="2000" spc="-95" dirty="0">
                <a:latin typeface="Arial"/>
                <a:cs typeface="Arial"/>
              </a:rPr>
              <a:t>an </a:t>
            </a:r>
            <a:r>
              <a:rPr sz="2000" spc="-75" dirty="0">
                <a:latin typeface="Arial"/>
                <a:cs typeface="Arial"/>
              </a:rPr>
              <a:t>expectation </a:t>
            </a:r>
            <a:r>
              <a:rPr sz="2000" spc="-35" dirty="0">
                <a:latin typeface="Arial"/>
                <a:cs typeface="Arial"/>
              </a:rPr>
              <a:t>of </a:t>
            </a:r>
            <a:r>
              <a:rPr sz="2000" spc="-50" dirty="0">
                <a:latin typeface="Arial"/>
                <a:cs typeface="Arial"/>
              </a:rPr>
              <a:t>getting  </a:t>
            </a:r>
            <a:r>
              <a:rPr sz="2000" spc="-90" dirty="0">
                <a:latin typeface="Arial"/>
                <a:cs typeface="Arial"/>
              </a:rPr>
              <a:t>results, </a:t>
            </a:r>
            <a:r>
              <a:rPr sz="2000" spc="-70" dirty="0">
                <a:latin typeface="Arial"/>
                <a:cs typeface="Arial"/>
              </a:rPr>
              <a:t>the </a:t>
            </a:r>
            <a:r>
              <a:rPr sz="2000" spc="-135" dirty="0">
                <a:latin typeface="Arial"/>
                <a:cs typeface="Arial"/>
              </a:rPr>
              <a:t>one </a:t>
            </a:r>
            <a:r>
              <a:rPr sz="2000" spc="-100" dirty="0">
                <a:latin typeface="Arial"/>
                <a:cs typeface="Arial"/>
              </a:rPr>
              <a:t>desired </a:t>
            </a:r>
            <a:r>
              <a:rPr sz="2000" spc="-25" dirty="0">
                <a:latin typeface="Arial"/>
                <a:cs typeface="Arial"/>
              </a:rPr>
              <a:t>for. </a:t>
            </a:r>
            <a:r>
              <a:rPr sz="2000" spc="-130" dirty="0">
                <a:latin typeface="Arial"/>
                <a:cs typeface="Arial"/>
              </a:rPr>
              <a:t>Thus, </a:t>
            </a:r>
            <a:r>
              <a:rPr sz="2000" spc="-50" dirty="0">
                <a:latin typeface="Times New Roman"/>
                <a:cs typeface="Times New Roman"/>
              </a:rPr>
              <a:t>Vroom’s </a:t>
            </a:r>
            <a:r>
              <a:rPr sz="2000" spc="-105" dirty="0">
                <a:latin typeface="Arial"/>
                <a:cs typeface="Arial"/>
              </a:rPr>
              <a:t>Expectancy </a:t>
            </a:r>
            <a:r>
              <a:rPr sz="2000" spc="-90" dirty="0">
                <a:latin typeface="Arial"/>
                <a:cs typeface="Arial"/>
              </a:rPr>
              <a:t>Theory </a:t>
            </a:r>
            <a:r>
              <a:rPr sz="2000" spc="-155" dirty="0">
                <a:latin typeface="Arial"/>
                <a:cs typeface="Arial"/>
              </a:rPr>
              <a:t>has </a:t>
            </a:r>
            <a:r>
              <a:rPr sz="2000" spc="-50" dirty="0">
                <a:latin typeface="Arial"/>
                <a:cs typeface="Arial"/>
              </a:rPr>
              <a:t>its </a:t>
            </a:r>
            <a:r>
              <a:rPr sz="2000" spc="-80" dirty="0">
                <a:latin typeface="Arial"/>
                <a:cs typeface="Arial"/>
              </a:rPr>
              <a:t>roots </a:t>
            </a:r>
            <a:r>
              <a:rPr sz="2000" spc="25" dirty="0">
                <a:latin typeface="Arial"/>
                <a:cs typeface="Arial"/>
              </a:rPr>
              <a:t>in  </a:t>
            </a:r>
            <a:r>
              <a:rPr sz="2000" spc="-75" dirty="0">
                <a:latin typeface="Arial"/>
                <a:cs typeface="Arial"/>
              </a:rPr>
              <a:t>the </a:t>
            </a:r>
            <a:r>
              <a:rPr sz="2000" spc="-50" dirty="0">
                <a:latin typeface="Arial"/>
                <a:cs typeface="Arial"/>
              </a:rPr>
              <a:t>cognitive </a:t>
            </a:r>
            <a:r>
              <a:rPr sz="2000" spc="-100" dirty="0">
                <a:latin typeface="Arial"/>
                <a:cs typeface="Arial"/>
              </a:rPr>
              <a:t>concept, </a:t>
            </a:r>
            <a:r>
              <a:rPr sz="2000" spc="-114" dirty="0">
                <a:latin typeface="Arial"/>
                <a:cs typeface="Arial"/>
              </a:rPr>
              <a:t>i.e. </a:t>
            </a:r>
            <a:r>
              <a:rPr sz="2000" spc="-35" dirty="0">
                <a:latin typeface="Arial"/>
                <a:cs typeface="Arial"/>
              </a:rPr>
              <a:t>how </a:t>
            </a:r>
            <a:r>
              <a:rPr sz="2000" spc="-95" dirty="0">
                <a:latin typeface="Arial"/>
                <a:cs typeface="Arial"/>
              </a:rPr>
              <a:t>an </a:t>
            </a:r>
            <a:r>
              <a:rPr sz="2000" spc="-5" dirty="0">
                <a:latin typeface="Arial"/>
                <a:cs typeface="Arial"/>
              </a:rPr>
              <a:t>individual </a:t>
            </a:r>
            <a:r>
              <a:rPr sz="2000" spc="-165" dirty="0">
                <a:latin typeface="Arial"/>
                <a:cs typeface="Arial"/>
              </a:rPr>
              <a:t>processes </a:t>
            </a:r>
            <a:r>
              <a:rPr sz="2000" spc="-80" dirty="0">
                <a:latin typeface="Arial"/>
                <a:cs typeface="Arial"/>
              </a:rPr>
              <a:t>the </a:t>
            </a:r>
            <a:r>
              <a:rPr sz="2000" spc="-25" dirty="0">
                <a:latin typeface="Arial"/>
                <a:cs typeface="Arial"/>
              </a:rPr>
              <a:t>different </a:t>
            </a:r>
            <a:r>
              <a:rPr sz="2000" spc="-125" dirty="0">
                <a:latin typeface="Arial"/>
                <a:cs typeface="Arial"/>
              </a:rPr>
              <a:t>elements</a:t>
            </a:r>
            <a:r>
              <a:rPr sz="2000" spc="245" dirty="0">
                <a:latin typeface="Arial"/>
                <a:cs typeface="Arial"/>
              </a:rPr>
              <a:t> </a:t>
            </a:r>
            <a:r>
              <a:rPr sz="2000" spc="-35" dirty="0">
                <a:latin typeface="Arial"/>
                <a:cs typeface="Arial"/>
              </a:rPr>
              <a:t>of</a:t>
            </a:r>
            <a:endParaRPr sz="2000">
              <a:latin typeface="Arial"/>
              <a:cs typeface="Arial"/>
            </a:endParaRPr>
          </a:p>
          <a:p>
            <a:pPr algn="ctr">
              <a:lnSpc>
                <a:spcPct val="100000"/>
              </a:lnSpc>
              <a:spcBef>
                <a:spcPts val="960"/>
              </a:spcBef>
            </a:pPr>
            <a:r>
              <a:rPr sz="2000" spc="-45" dirty="0">
                <a:latin typeface="Arial"/>
                <a:cs typeface="Arial"/>
              </a:rPr>
              <a:t>motivation.</a:t>
            </a:r>
            <a:endParaRPr sz="2000">
              <a:latin typeface="Arial"/>
              <a:cs typeface="Arial"/>
            </a:endParaRPr>
          </a:p>
        </p:txBody>
      </p:sp>
      <p:sp>
        <p:nvSpPr>
          <p:cNvPr id="4" name="object 4"/>
          <p:cNvSpPr/>
          <p:nvPr/>
        </p:nvSpPr>
        <p:spPr>
          <a:xfrm>
            <a:off x="8382000" y="6096000"/>
            <a:ext cx="609600" cy="6096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19455"/>
            <a:ext cx="8074025" cy="1983105"/>
          </a:xfrm>
          <a:prstGeom prst="rect">
            <a:avLst/>
          </a:prstGeom>
        </p:spPr>
        <p:txBody>
          <a:bodyPr vert="horz" wrap="square" lIns="0" tIns="12700" rIns="0" bIns="0" rtlCol="0">
            <a:spAutoFit/>
          </a:bodyPr>
          <a:lstStyle/>
          <a:p>
            <a:pPr marL="12700" marR="5080">
              <a:lnSpc>
                <a:spcPct val="150000"/>
              </a:lnSpc>
              <a:spcBef>
                <a:spcPts val="100"/>
              </a:spcBef>
              <a:tabLst>
                <a:tab pos="579755" algn="l"/>
                <a:tab pos="1381125" algn="l"/>
                <a:tab pos="1675130" algn="l"/>
                <a:tab pos="2291080" algn="l"/>
                <a:tab pos="3178175" algn="l"/>
                <a:tab pos="3638550" algn="l"/>
                <a:tab pos="4583430" algn="l"/>
                <a:tab pos="4921885" algn="l"/>
                <a:tab pos="5892800" algn="l"/>
                <a:tab pos="7668895" algn="l"/>
              </a:tabLst>
            </a:pPr>
            <a:r>
              <a:rPr sz="2000" spc="-40" dirty="0">
                <a:latin typeface="Arial"/>
                <a:cs typeface="Arial"/>
              </a:rPr>
              <a:t>Th</a:t>
            </a:r>
            <a:r>
              <a:rPr sz="2000" spc="-35" dirty="0">
                <a:latin typeface="Arial"/>
                <a:cs typeface="Arial"/>
              </a:rPr>
              <a:t>i</a:t>
            </a:r>
            <a:r>
              <a:rPr sz="2000" spc="-270" dirty="0">
                <a:latin typeface="Arial"/>
                <a:cs typeface="Arial"/>
              </a:rPr>
              <a:t>s</a:t>
            </a:r>
            <a:r>
              <a:rPr sz="2000" dirty="0">
                <a:latin typeface="Arial"/>
                <a:cs typeface="Arial"/>
              </a:rPr>
              <a:t>	</a:t>
            </a:r>
            <a:r>
              <a:rPr sz="2000" spc="-65" dirty="0">
                <a:latin typeface="Arial"/>
                <a:cs typeface="Arial"/>
              </a:rPr>
              <a:t>th</a:t>
            </a:r>
            <a:r>
              <a:rPr sz="2000" spc="-105" dirty="0">
                <a:latin typeface="Arial"/>
                <a:cs typeface="Arial"/>
              </a:rPr>
              <a:t>e</a:t>
            </a:r>
            <a:r>
              <a:rPr sz="2000" spc="-25" dirty="0">
                <a:latin typeface="Arial"/>
                <a:cs typeface="Arial"/>
              </a:rPr>
              <a:t>ory</a:t>
            </a:r>
            <a:r>
              <a:rPr sz="2000" dirty="0">
                <a:latin typeface="Arial"/>
                <a:cs typeface="Arial"/>
              </a:rPr>
              <a:t>	</a:t>
            </a:r>
            <a:r>
              <a:rPr sz="2000" spc="-60" dirty="0">
                <a:latin typeface="Arial"/>
                <a:cs typeface="Arial"/>
              </a:rPr>
              <a:t>i</a:t>
            </a:r>
            <a:r>
              <a:rPr sz="2000" spc="-120" dirty="0">
                <a:latin typeface="Arial"/>
                <a:cs typeface="Arial"/>
              </a:rPr>
              <a:t>s</a:t>
            </a:r>
            <a:r>
              <a:rPr sz="2000" dirty="0">
                <a:latin typeface="Arial"/>
                <a:cs typeface="Arial"/>
              </a:rPr>
              <a:t>	</a:t>
            </a:r>
            <a:r>
              <a:rPr sz="2000" spc="-5" dirty="0">
                <a:latin typeface="Arial"/>
                <a:cs typeface="Arial"/>
              </a:rPr>
              <a:t>bu</a:t>
            </a:r>
            <a:r>
              <a:rPr sz="2000" spc="-10" dirty="0">
                <a:latin typeface="Arial"/>
                <a:cs typeface="Arial"/>
              </a:rPr>
              <a:t>i</a:t>
            </a:r>
            <a:r>
              <a:rPr sz="2000" spc="60" dirty="0">
                <a:latin typeface="Arial"/>
                <a:cs typeface="Arial"/>
              </a:rPr>
              <a:t>lt</a:t>
            </a:r>
            <a:r>
              <a:rPr sz="2000" dirty="0">
                <a:latin typeface="Arial"/>
                <a:cs typeface="Arial"/>
              </a:rPr>
              <a:t>	</a:t>
            </a:r>
            <a:r>
              <a:rPr sz="2000" spc="-30" dirty="0">
                <a:latin typeface="Arial"/>
                <a:cs typeface="Arial"/>
              </a:rPr>
              <a:t>a</a:t>
            </a:r>
            <a:r>
              <a:rPr sz="2000" spc="-40" dirty="0">
                <a:latin typeface="Arial"/>
                <a:cs typeface="Arial"/>
              </a:rPr>
              <a:t>r</a:t>
            </a:r>
            <a:r>
              <a:rPr sz="2000" spc="-50" dirty="0">
                <a:latin typeface="Arial"/>
                <a:cs typeface="Arial"/>
              </a:rPr>
              <a:t>ou</a:t>
            </a:r>
            <a:r>
              <a:rPr sz="2000" spc="-65" dirty="0">
                <a:latin typeface="Arial"/>
                <a:cs typeface="Arial"/>
              </a:rPr>
              <a:t>n</a:t>
            </a:r>
            <a:r>
              <a:rPr sz="2000" spc="-70" dirty="0">
                <a:latin typeface="Arial"/>
                <a:cs typeface="Arial"/>
              </a:rPr>
              <a:t>d</a:t>
            </a:r>
            <a:r>
              <a:rPr sz="2000" dirty="0">
                <a:latin typeface="Arial"/>
                <a:cs typeface="Arial"/>
              </a:rPr>
              <a:t>	</a:t>
            </a:r>
            <a:r>
              <a:rPr sz="2000" spc="-75" dirty="0">
                <a:latin typeface="Arial"/>
                <a:cs typeface="Arial"/>
              </a:rPr>
              <a:t>the</a:t>
            </a:r>
            <a:r>
              <a:rPr sz="2000" dirty="0">
                <a:latin typeface="Arial"/>
                <a:cs typeface="Arial"/>
              </a:rPr>
              <a:t>	</a:t>
            </a:r>
            <a:r>
              <a:rPr sz="2000" spc="-114" dirty="0">
                <a:latin typeface="Arial"/>
                <a:cs typeface="Arial"/>
              </a:rPr>
              <a:t>c</a:t>
            </a:r>
            <a:r>
              <a:rPr sz="2000" spc="-105" dirty="0">
                <a:latin typeface="Arial"/>
                <a:cs typeface="Arial"/>
              </a:rPr>
              <a:t>once</a:t>
            </a:r>
            <a:r>
              <a:rPr sz="2000" spc="-120" dirty="0">
                <a:latin typeface="Arial"/>
                <a:cs typeface="Arial"/>
              </a:rPr>
              <a:t>p</a:t>
            </a:r>
            <a:r>
              <a:rPr sz="2000" spc="25" dirty="0">
                <a:latin typeface="Arial"/>
                <a:cs typeface="Arial"/>
              </a:rPr>
              <a:t>t</a:t>
            </a:r>
            <a:r>
              <a:rPr sz="2000" dirty="0">
                <a:latin typeface="Arial"/>
                <a:cs typeface="Arial"/>
              </a:rPr>
              <a:t>	</a:t>
            </a:r>
            <a:r>
              <a:rPr sz="2000" spc="-35" dirty="0">
                <a:latin typeface="Arial"/>
                <a:cs typeface="Arial"/>
              </a:rPr>
              <a:t>of</a:t>
            </a:r>
            <a:r>
              <a:rPr sz="2000" dirty="0">
                <a:latin typeface="Arial"/>
                <a:cs typeface="Arial"/>
              </a:rPr>
              <a:t>	</a:t>
            </a:r>
            <a:r>
              <a:rPr sz="2000" spc="-50" dirty="0">
                <a:latin typeface="Arial"/>
                <a:cs typeface="Arial"/>
              </a:rPr>
              <a:t>va</a:t>
            </a:r>
            <a:r>
              <a:rPr sz="2000" spc="-30" dirty="0">
                <a:latin typeface="Arial"/>
                <a:cs typeface="Arial"/>
              </a:rPr>
              <a:t>l</a:t>
            </a:r>
            <a:r>
              <a:rPr sz="2000" spc="-145" dirty="0">
                <a:latin typeface="Arial"/>
                <a:cs typeface="Arial"/>
              </a:rPr>
              <a:t>enc</a:t>
            </a:r>
            <a:r>
              <a:rPr sz="2000" spc="-165" dirty="0">
                <a:latin typeface="Arial"/>
                <a:cs typeface="Arial"/>
              </a:rPr>
              <a:t>e</a:t>
            </a:r>
            <a:r>
              <a:rPr sz="2000" spc="-150" dirty="0">
                <a:latin typeface="Arial"/>
                <a:cs typeface="Arial"/>
              </a:rPr>
              <a:t>,</a:t>
            </a:r>
            <a:r>
              <a:rPr sz="2000" dirty="0">
                <a:latin typeface="Arial"/>
                <a:cs typeface="Arial"/>
              </a:rPr>
              <a:t>	</a:t>
            </a:r>
            <a:r>
              <a:rPr sz="2000" spc="75" dirty="0">
                <a:latin typeface="Arial"/>
                <a:cs typeface="Arial"/>
              </a:rPr>
              <a:t>i</a:t>
            </a:r>
            <a:r>
              <a:rPr sz="2000" spc="-25" dirty="0">
                <a:latin typeface="Arial"/>
                <a:cs typeface="Arial"/>
              </a:rPr>
              <a:t>n</a:t>
            </a:r>
            <a:r>
              <a:rPr sz="2000" spc="-30" dirty="0">
                <a:latin typeface="Arial"/>
                <a:cs typeface="Arial"/>
              </a:rPr>
              <a:t>str</a:t>
            </a:r>
            <a:r>
              <a:rPr sz="2000" spc="-55" dirty="0">
                <a:latin typeface="Arial"/>
                <a:cs typeface="Arial"/>
              </a:rPr>
              <a:t>u</a:t>
            </a:r>
            <a:r>
              <a:rPr sz="2000" spc="-95" dirty="0">
                <a:latin typeface="Arial"/>
                <a:cs typeface="Arial"/>
              </a:rPr>
              <a:t>ment</a:t>
            </a:r>
            <a:r>
              <a:rPr sz="2000" spc="-110" dirty="0">
                <a:latin typeface="Arial"/>
                <a:cs typeface="Arial"/>
              </a:rPr>
              <a:t>a</a:t>
            </a:r>
            <a:r>
              <a:rPr sz="2000" spc="95" dirty="0">
                <a:latin typeface="Arial"/>
                <a:cs typeface="Arial"/>
              </a:rPr>
              <a:t>l</a:t>
            </a:r>
            <a:r>
              <a:rPr sz="2000" spc="85" dirty="0">
                <a:latin typeface="Arial"/>
                <a:cs typeface="Arial"/>
              </a:rPr>
              <a:t>i</a:t>
            </a:r>
            <a:r>
              <a:rPr sz="2000" spc="-65" dirty="0">
                <a:latin typeface="Arial"/>
                <a:cs typeface="Arial"/>
              </a:rPr>
              <a:t>ty,</a:t>
            </a:r>
            <a:r>
              <a:rPr sz="2000" dirty="0">
                <a:latin typeface="Arial"/>
                <a:cs typeface="Arial"/>
              </a:rPr>
              <a:t>	</a:t>
            </a:r>
            <a:r>
              <a:rPr sz="2000" spc="-90" dirty="0">
                <a:latin typeface="Arial"/>
                <a:cs typeface="Arial"/>
              </a:rPr>
              <a:t>a</a:t>
            </a:r>
            <a:r>
              <a:rPr sz="2000" spc="-100" dirty="0">
                <a:latin typeface="Arial"/>
                <a:cs typeface="Arial"/>
              </a:rPr>
              <a:t>n</a:t>
            </a:r>
            <a:r>
              <a:rPr sz="2000" spc="-50" dirty="0">
                <a:latin typeface="Arial"/>
                <a:cs typeface="Arial"/>
              </a:rPr>
              <a:t>d  </a:t>
            </a:r>
            <a:r>
              <a:rPr sz="2000" spc="-105" dirty="0">
                <a:latin typeface="Arial"/>
                <a:cs typeface="Arial"/>
              </a:rPr>
              <a:t>Expectancy and, </a:t>
            </a:r>
            <a:r>
              <a:rPr sz="2000" spc="-65" dirty="0">
                <a:latin typeface="Arial"/>
                <a:cs typeface="Arial"/>
              </a:rPr>
              <a:t>therefore, </a:t>
            </a:r>
            <a:r>
              <a:rPr sz="2000" spc="-90" dirty="0">
                <a:latin typeface="Arial"/>
                <a:cs typeface="Arial"/>
              </a:rPr>
              <a:t>is </a:t>
            </a:r>
            <a:r>
              <a:rPr sz="2000" spc="-55" dirty="0">
                <a:latin typeface="Arial"/>
                <a:cs typeface="Arial"/>
              </a:rPr>
              <a:t>often </a:t>
            </a:r>
            <a:r>
              <a:rPr sz="2000" spc="-70" dirty="0">
                <a:latin typeface="Arial"/>
                <a:cs typeface="Arial"/>
              </a:rPr>
              <a:t>called </a:t>
            </a:r>
            <a:r>
              <a:rPr sz="2000" spc="-225" dirty="0">
                <a:latin typeface="Arial"/>
                <a:cs typeface="Arial"/>
              </a:rPr>
              <a:t>as </a:t>
            </a:r>
            <a:r>
              <a:rPr sz="2000" b="1" spc="-150" dirty="0">
                <a:latin typeface="Arial"/>
                <a:cs typeface="Arial"/>
              </a:rPr>
              <a:t>VIE</a:t>
            </a:r>
            <a:r>
              <a:rPr sz="2000" b="1" spc="-330" dirty="0">
                <a:latin typeface="Arial"/>
                <a:cs typeface="Arial"/>
              </a:rPr>
              <a:t> </a:t>
            </a:r>
            <a:r>
              <a:rPr sz="2000" b="1" spc="-155" dirty="0">
                <a:latin typeface="Arial"/>
                <a:cs typeface="Arial"/>
              </a:rPr>
              <a:t>theory</a:t>
            </a:r>
            <a:r>
              <a:rPr sz="2000" spc="-155" dirty="0">
                <a:latin typeface="Arial"/>
                <a:cs typeface="Arial"/>
              </a:rPr>
              <a:t>.</a:t>
            </a:r>
            <a:endParaRPr sz="2000">
              <a:latin typeface="Arial"/>
              <a:cs typeface="Arial"/>
            </a:endParaRPr>
          </a:p>
          <a:p>
            <a:pPr marL="355600" indent="-342900">
              <a:lnSpc>
                <a:spcPct val="100000"/>
              </a:lnSpc>
              <a:spcBef>
                <a:spcPts val="1680"/>
              </a:spcBef>
              <a:buChar char="•"/>
              <a:tabLst>
                <a:tab pos="354965" algn="l"/>
                <a:tab pos="355600" algn="l"/>
              </a:tabLst>
            </a:pPr>
            <a:r>
              <a:rPr sz="2000" spc="-140" dirty="0">
                <a:latin typeface="Arial"/>
                <a:cs typeface="Arial"/>
              </a:rPr>
              <a:t>The </a:t>
            </a:r>
            <a:r>
              <a:rPr sz="2000" spc="20" dirty="0">
                <a:latin typeface="Times New Roman"/>
                <a:cs typeface="Times New Roman"/>
              </a:rPr>
              <a:t>algebraic </a:t>
            </a:r>
            <a:r>
              <a:rPr sz="2000" spc="35" dirty="0">
                <a:latin typeface="Times New Roman"/>
                <a:cs typeface="Times New Roman"/>
              </a:rPr>
              <a:t>representation </a:t>
            </a:r>
            <a:r>
              <a:rPr sz="2000" spc="-30" dirty="0">
                <a:latin typeface="Times New Roman"/>
                <a:cs typeface="Times New Roman"/>
              </a:rPr>
              <a:t>of </a:t>
            </a:r>
            <a:r>
              <a:rPr sz="2000" spc="-45" dirty="0">
                <a:latin typeface="Times New Roman"/>
                <a:cs typeface="Times New Roman"/>
              </a:rPr>
              <a:t>Vroom’s </a:t>
            </a:r>
            <a:r>
              <a:rPr sz="2000" spc="-5" dirty="0">
                <a:latin typeface="Times New Roman"/>
                <a:cs typeface="Times New Roman"/>
              </a:rPr>
              <a:t>Expectancy </a:t>
            </a:r>
            <a:r>
              <a:rPr sz="2000" spc="25" dirty="0">
                <a:latin typeface="Times New Roman"/>
                <a:cs typeface="Times New Roman"/>
              </a:rPr>
              <a:t>theory</a:t>
            </a:r>
            <a:r>
              <a:rPr sz="2000" spc="-160" dirty="0">
                <a:latin typeface="Times New Roman"/>
                <a:cs typeface="Times New Roman"/>
              </a:rPr>
              <a:t> </a:t>
            </a:r>
            <a:r>
              <a:rPr sz="2000" spc="-70" dirty="0">
                <a:latin typeface="Times New Roman"/>
                <a:cs typeface="Times New Roman"/>
              </a:rPr>
              <a:t>is:</a:t>
            </a:r>
            <a:endParaRPr sz="2000">
              <a:latin typeface="Times New Roman"/>
              <a:cs typeface="Times New Roman"/>
            </a:endParaRPr>
          </a:p>
          <a:p>
            <a:pPr marL="355600" indent="-342900">
              <a:lnSpc>
                <a:spcPct val="100000"/>
              </a:lnSpc>
              <a:spcBef>
                <a:spcPts val="1730"/>
              </a:spcBef>
              <a:buFont typeface="Arial"/>
              <a:buChar char="•"/>
              <a:tabLst>
                <a:tab pos="354965" algn="l"/>
                <a:tab pos="355600" algn="l"/>
              </a:tabLst>
            </a:pPr>
            <a:r>
              <a:rPr sz="2000" b="1" spc="-114" dirty="0">
                <a:latin typeface="Arial"/>
                <a:cs typeface="Arial"/>
              </a:rPr>
              <a:t>Motivation </a:t>
            </a:r>
            <a:r>
              <a:rPr sz="2000" b="1" spc="-125" dirty="0">
                <a:latin typeface="Arial"/>
                <a:cs typeface="Arial"/>
              </a:rPr>
              <a:t>(force) </a:t>
            </a:r>
            <a:r>
              <a:rPr sz="2000" b="1" spc="-245" dirty="0">
                <a:latin typeface="Arial"/>
                <a:cs typeface="Arial"/>
              </a:rPr>
              <a:t>= </a:t>
            </a:r>
            <a:r>
              <a:rPr sz="2000" b="1" spc="-150" dirty="0">
                <a:latin typeface="Times New Roman"/>
                <a:cs typeface="Times New Roman"/>
              </a:rPr>
              <a:t>∑</a:t>
            </a:r>
            <a:r>
              <a:rPr sz="2000" b="1" spc="-150" dirty="0">
                <a:latin typeface="Arial"/>
                <a:cs typeface="Arial"/>
              </a:rPr>
              <a:t>Valence </a:t>
            </a:r>
            <a:r>
              <a:rPr sz="2000" b="1" spc="-70" dirty="0">
                <a:latin typeface="Arial"/>
                <a:cs typeface="Arial"/>
              </a:rPr>
              <a:t>x</a:t>
            </a:r>
            <a:r>
              <a:rPr sz="2000" b="1" spc="-275" dirty="0">
                <a:latin typeface="Arial"/>
                <a:cs typeface="Arial"/>
              </a:rPr>
              <a:t> </a:t>
            </a:r>
            <a:r>
              <a:rPr sz="2000" b="1" spc="-200" dirty="0">
                <a:latin typeface="Arial"/>
                <a:cs typeface="Arial"/>
              </a:rPr>
              <a:t>Expectancy</a:t>
            </a:r>
            <a:endParaRPr sz="2000">
              <a:latin typeface="Arial"/>
              <a:cs typeface="Arial"/>
            </a:endParaRPr>
          </a:p>
        </p:txBody>
      </p:sp>
      <p:grpSp>
        <p:nvGrpSpPr>
          <p:cNvPr id="3" name="object 3"/>
          <p:cNvGrpSpPr/>
          <p:nvPr/>
        </p:nvGrpSpPr>
        <p:grpSpPr>
          <a:xfrm>
            <a:off x="403859" y="2813304"/>
            <a:ext cx="8587740" cy="3892550"/>
            <a:chOff x="403859" y="2813304"/>
            <a:chExt cx="8587740" cy="3892550"/>
          </a:xfrm>
        </p:grpSpPr>
        <p:sp>
          <p:nvSpPr>
            <p:cNvPr id="4" name="object 4"/>
            <p:cNvSpPr/>
            <p:nvPr/>
          </p:nvSpPr>
          <p:spPr>
            <a:xfrm>
              <a:off x="457199" y="2866644"/>
              <a:ext cx="8229600" cy="368655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30529" y="2839974"/>
              <a:ext cx="8282940" cy="3740150"/>
            </a:xfrm>
            <a:custGeom>
              <a:avLst/>
              <a:gdLst/>
              <a:ahLst/>
              <a:cxnLst/>
              <a:rect l="l" t="t" r="r" b="b"/>
              <a:pathLst>
                <a:path w="8282940" h="3740150">
                  <a:moveTo>
                    <a:pt x="0" y="3739896"/>
                  </a:moveTo>
                  <a:lnTo>
                    <a:pt x="8282940" y="3739896"/>
                  </a:lnTo>
                  <a:lnTo>
                    <a:pt x="8282940" y="0"/>
                  </a:lnTo>
                  <a:lnTo>
                    <a:pt x="0" y="0"/>
                  </a:lnTo>
                  <a:lnTo>
                    <a:pt x="0" y="3739896"/>
                  </a:lnTo>
                  <a:close/>
                </a:path>
              </a:pathLst>
            </a:custGeom>
            <a:ln w="53340">
              <a:solidFill>
                <a:srgbClr val="000000"/>
              </a:solidFill>
            </a:ln>
          </p:spPr>
          <p:txBody>
            <a:bodyPr wrap="square" lIns="0" tIns="0" rIns="0" bIns="0" rtlCol="0"/>
            <a:lstStyle/>
            <a:p>
              <a:endParaRPr/>
            </a:p>
          </p:txBody>
        </p:sp>
        <p:sp>
          <p:nvSpPr>
            <p:cNvPr id="6" name="object 6"/>
            <p:cNvSpPr/>
            <p:nvPr/>
          </p:nvSpPr>
          <p:spPr>
            <a:xfrm>
              <a:off x="8382000" y="6096000"/>
              <a:ext cx="609600" cy="609600"/>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3015" y="6426809"/>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19</a:t>
            </a:r>
            <a:endParaRPr sz="1200">
              <a:latin typeface="Carlito"/>
              <a:cs typeface="Carlito"/>
            </a:endParaRPr>
          </a:p>
        </p:txBody>
      </p:sp>
      <p:sp>
        <p:nvSpPr>
          <p:cNvPr id="3" name="object 3"/>
          <p:cNvSpPr txBox="1"/>
          <p:nvPr/>
        </p:nvSpPr>
        <p:spPr>
          <a:xfrm>
            <a:off x="231140" y="37947"/>
            <a:ext cx="8455025" cy="6336665"/>
          </a:xfrm>
          <a:prstGeom prst="rect">
            <a:avLst/>
          </a:prstGeom>
        </p:spPr>
        <p:txBody>
          <a:bodyPr vert="horz" wrap="square" lIns="0" tIns="12065" rIns="0" bIns="0" rtlCol="0">
            <a:spAutoFit/>
          </a:bodyPr>
          <a:lstStyle/>
          <a:p>
            <a:pPr marL="355600" marR="5080" indent="-342900">
              <a:lnSpc>
                <a:spcPct val="150100"/>
              </a:lnSpc>
              <a:spcBef>
                <a:spcPts val="95"/>
              </a:spcBef>
              <a:buFont typeface="Arial"/>
              <a:buChar char="•"/>
              <a:tabLst>
                <a:tab pos="354965" algn="l"/>
                <a:tab pos="355600" algn="l"/>
              </a:tabLst>
            </a:pPr>
            <a:r>
              <a:rPr sz="2000" b="1" spc="-200" dirty="0">
                <a:latin typeface="Arial"/>
                <a:cs typeface="Arial"/>
              </a:rPr>
              <a:t>Expectancy </a:t>
            </a:r>
            <a:r>
              <a:rPr sz="2000" dirty="0">
                <a:latin typeface="Times New Roman"/>
                <a:cs typeface="Times New Roman"/>
              </a:rPr>
              <a:t>– </a:t>
            </a:r>
            <a:r>
              <a:rPr sz="2000" spc="-175" dirty="0">
                <a:latin typeface="Arial"/>
                <a:cs typeface="Arial"/>
              </a:rPr>
              <a:t>a </a:t>
            </a:r>
            <a:r>
              <a:rPr sz="2000" spc="-10" dirty="0">
                <a:latin typeface="Times New Roman"/>
                <a:cs typeface="Times New Roman"/>
              </a:rPr>
              <a:t>person’s </a:t>
            </a:r>
            <a:r>
              <a:rPr sz="2000" spc="-60" dirty="0">
                <a:latin typeface="Arial"/>
                <a:cs typeface="Arial"/>
              </a:rPr>
              <a:t>belief </a:t>
            </a:r>
            <a:r>
              <a:rPr sz="2000" spc="-35" dirty="0">
                <a:latin typeface="Arial"/>
                <a:cs typeface="Arial"/>
              </a:rPr>
              <a:t>that </a:t>
            </a:r>
            <a:r>
              <a:rPr sz="2000" spc="-80" dirty="0">
                <a:latin typeface="Arial"/>
                <a:cs typeface="Arial"/>
              </a:rPr>
              <a:t>more </a:t>
            </a:r>
            <a:r>
              <a:rPr sz="2000" spc="-15" dirty="0">
                <a:latin typeface="Arial"/>
                <a:cs typeface="Arial"/>
              </a:rPr>
              <a:t>effort </a:t>
            </a:r>
            <a:r>
              <a:rPr sz="2000" spc="80" dirty="0">
                <a:latin typeface="Arial"/>
                <a:cs typeface="Arial"/>
              </a:rPr>
              <a:t>will </a:t>
            </a:r>
            <a:r>
              <a:rPr sz="2000" spc="-50" dirty="0">
                <a:latin typeface="Arial"/>
                <a:cs typeface="Arial"/>
              </a:rPr>
              <a:t>result </a:t>
            </a:r>
            <a:r>
              <a:rPr sz="2000" spc="40" dirty="0">
                <a:latin typeface="Arial"/>
                <a:cs typeface="Arial"/>
              </a:rPr>
              <a:t>in </a:t>
            </a:r>
            <a:r>
              <a:rPr sz="2000" spc="-185" dirty="0">
                <a:latin typeface="Arial"/>
                <a:cs typeface="Arial"/>
              </a:rPr>
              <a:t>success. </a:t>
            </a:r>
            <a:r>
              <a:rPr sz="2000" spc="55" dirty="0">
                <a:latin typeface="Arial"/>
                <a:cs typeface="Arial"/>
              </a:rPr>
              <a:t>If </a:t>
            </a:r>
            <a:r>
              <a:rPr sz="2000" spc="-75" dirty="0">
                <a:latin typeface="Arial"/>
                <a:cs typeface="Arial"/>
              </a:rPr>
              <a:t>you  </a:t>
            </a:r>
            <a:r>
              <a:rPr sz="2000" spc="10" dirty="0">
                <a:latin typeface="Arial"/>
                <a:cs typeface="Arial"/>
              </a:rPr>
              <a:t>work</a:t>
            </a:r>
            <a:r>
              <a:rPr sz="2000" spc="-85" dirty="0">
                <a:latin typeface="Arial"/>
                <a:cs typeface="Arial"/>
              </a:rPr>
              <a:t> </a:t>
            </a:r>
            <a:r>
              <a:rPr sz="2000" spc="-60" dirty="0">
                <a:latin typeface="Arial"/>
                <a:cs typeface="Arial"/>
              </a:rPr>
              <a:t>harder,</a:t>
            </a:r>
            <a:r>
              <a:rPr sz="2000" spc="-105" dirty="0">
                <a:latin typeface="Arial"/>
                <a:cs typeface="Arial"/>
              </a:rPr>
              <a:t> </a:t>
            </a:r>
            <a:r>
              <a:rPr sz="2000" spc="60" dirty="0">
                <a:latin typeface="Arial"/>
                <a:cs typeface="Arial"/>
              </a:rPr>
              <a:t>it</a:t>
            </a:r>
            <a:r>
              <a:rPr sz="2000" spc="-60" dirty="0">
                <a:latin typeface="Arial"/>
                <a:cs typeface="Arial"/>
              </a:rPr>
              <a:t> </a:t>
            </a:r>
            <a:r>
              <a:rPr sz="2000" spc="85" dirty="0">
                <a:latin typeface="Arial"/>
                <a:cs typeface="Arial"/>
              </a:rPr>
              <a:t>will</a:t>
            </a:r>
            <a:r>
              <a:rPr sz="2000" spc="-80" dirty="0">
                <a:latin typeface="Arial"/>
                <a:cs typeface="Arial"/>
              </a:rPr>
              <a:t> </a:t>
            </a:r>
            <a:r>
              <a:rPr sz="2000" spc="-45" dirty="0">
                <a:latin typeface="Arial"/>
                <a:cs typeface="Arial"/>
              </a:rPr>
              <a:t>result</a:t>
            </a:r>
            <a:r>
              <a:rPr sz="2000" spc="-80" dirty="0">
                <a:latin typeface="Arial"/>
                <a:cs typeface="Arial"/>
              </a:rPr>
              <a:t> </a:t>
            </a:r>
            <a:r>
              <a:rPr sz="2000" spc="40" dirty="0">
                <a:latin typeface="Arial"/>
                <a:cs typeface="Arial"/>
              </a:rPr>
              <a:t>in</a:t>
            </a:r>
            <a:r>
              <a:rPr sz="2000" spc="-80" dirty="0">
                <a:latin typeface="Arial"/>
                <a:cs typeface="Arial"/>
              </a:rPr>
              <a:t> </a:t>
            </a:r>
            <a:r>
              <a:rPr sz="2000" spc="-70" dirty="0">
                <a:latin typeface="Arial"/>
                <a:cs typeface="Arial"/>
              </a:rPr>
              <a:t>better</a:t>
            </a:r>
            <a:r>
              <a:rPr sz="2000" spc="-75" dirty="0">
                <a:latin typeface="Arial"/>
                <a:cs typeface="Arial"/>
              </a:rPr>
              <a:t> performance.</a:t>
            </a:r>
            <a:endParaRPr sz="2000">
              <a:latin typeface="Arial"/>
              <a:cs typeface="Arial"/>
            </a:endParaRPr>
          </a:p>
          <a:p>
            <a:pPr marL="355600" marR="6985" indent="-342900">
              <a:lnSpc>
                <a:spcPct val="150000"/>
              </a:lnSpc>
              <a:buFont typeface="Arial"/>
              <a:buChar char="•"/>
              <a:tabLst>
                <a:tab pos="354965" algn="l"/>
                <a:tab pos="355600" algn="l"/>
                <a:tab pos="2073275" algn="l"/>
                <a:tab pos="2339975" algn="l"/>
                <a:tab pos="2804795" algn="l"/>
                <a:tab pos="3798570" algn="l"/>
                <a:tab pos="4505960" algn="l"/>
                <a:tab pos="5050155" algn="l"/>
                <a:tab pos="5726430" algn="l"/>
                <a:tab pos="6025515" algn="l"/>
                <a:tab pos="6282690" algn="l"/>
                <a:tab pos="7572375" algn="l"/>
              </a:tabLst>
            </a:pPr>
            <a:r>
              <a:rPr sz="2000" b="1" spc="-30" dirty="0">
                <a:latin typeface="Arial"/>
                <a:cs typeface="Arial"/>
              </a:rPr>
              <a:t>I</a:t>
            </a:r>
            <a:r>
              <a:rPr sz="2000" b="1" spc="-70" dirty="0">
                <a:latin typeface="Arial"/>
                <a:cs typeface="Arial"/>
              </a:rPr>
              <a:t>n</a:t>
            </a:r>
            <a:r>
              <a:rPr sz="2000" b="1" spc="-400" dirty="0">
                <a:latin typeface="Arial"/>
                <a:cs typeface="Arial"/>
              </a:rPr>
              <a:t>s</a:t>
            </a:r>
            <a:r>
              <a:rPr sz="2000" b="1" spc="-110" dirty="0">
                <a:latin typeface="Arial"/>
                <a:cs typeface="Arial"/>
              </a:rPr>
              <a:t>t</a:t>
            </a:r>
            <a:r>
              <a:rPr sz="2000" b="1" dirty="0">
                <a:latin typeface="Arial"/>
                <a:cs typeface="Arial"/>
              </a:rPr>
              <a:t>r</a:t>
            </a:r>
            <a:r>
              <a:rPr sz="2000" b="1" spc="-145" dirty="0">
                <a:latin typeface="Arial"/>
                <a:cs typeface="Arial"/>
              </a:rPr>
              <a:t>u</a:t>
            </a:r>
            <a:r>
              <a:rPr sz="2000" b="1" spc="-200" dirty="0">
                <a:latin typeface="Arial"/>
                <a:cs typeface="Arial"/>
              </a:rPr>
              <a:t>m</a:t>
            </a:r>
            <a:r>
              <a:rPr sz="2000" b="1" spc="-254" dirty="0">
                <a:latin typeface="Arial"/>
                <a:cs typeface="Arial"/>
              </a:rPr>
              <a:t>e</a:t>
            </a:r>
            <a:r>
              <a:rPr sz="2000" b="1" spc="-130" dirty="0">
                <a:latin typeface="Arial"/>
                <a:cs typeface="Arial"/>
              </a:rPr>
              <a:t>n</a:t>
            </a:r>
            <a:r>
              <a:rPr sz="2000" b="1" spc="-95" dirty="0">
                <a:latin typeface="Arial"/>
                <a:cs typeface="Arial"/>
              </a:rPr>
              <a:t>t</a:t>
            </a:r>
            <a:r>
              <a:rPr sz="2000" b="1" spc="-195" dirty="0">
                <a:latin typeface="Arial"/>
                <a:cs typeface="Arial"/>
              </a:rPr>
              <a:t>a</a:t>
            </a:r>
            <a:r>
              <a:rPr sz="2000" b="1" spc="-35" dirty="0">
                <a:latin typeface="Arial"/>
                <a:cs typeface="Arial"/>
              </a:rPr>
              <a:t>li</a:t>
            </a:r>
            <a:r>
              <a:rPr sz="2000" b="1" spc="-95" dirty="0">
                <a:latin typeface="Arial"/>
                <a:cs typeface="Arial"/>
              </a:rPr>
              <a:t>t</a:t>
            </a:r>
            <a:r>
              <a:rPr sz="2000" b="1" spc="-175" dirty="0">
                <a:latin typeface="Arial"/>
                <a:cs typeface="Arial"/>
              </a:rPr>
              <a:t>y</a:t>
            </a:r>
            <a:r>
              <a:rPr sz="2000" b="1" dirty="0">
                <a:latin typeface="Arial"/>
                <a:cs typeface="Arial"/>
              </a:rPr>
              <a:t>	</a:t>
            </a:r>
            <a:r>
              <a:rPr sz="2000" dirty="0">
                <a:latin typeface="Times New Roman"/>
                <a:cs typeface="Times New Roman"/>
              </a:rPr>
              <a:t>–	</a:t>
            </a:r>
            <a:r>
              <a:rPr sz="2000" spc="-75" dirty="0">
                <a:latin typeface="Arial"/>
                <a:cs typeface="Arial"/>
              </a:rPr>
              <a:t>the</a:t>
            </a:r>
            <a:r>
              <a:rPr sz="2000" dirty="0">
                <a:latin typeface="Arial"/>
                <a:cs typeface="Arial"/>
              </a:rPr>
              <a:t>	</a:t>
            </a:r>
            <a:r>
              <a:rPr sz="2000" spc="20" dirty="0">
                <a:latin typeface="Times New Roman"/>
                <a:cs typeface="Times New Roman"/>
              </a:rPr>
              <a:t>p</a:t>
            </a:r>
            <a:r>
              <a:rPr sz="2000" spc="10" dirty="0">
                <a:latin typeface="Times New Roman"/>
                <a:cs typeface="Times New Roman"/>
              </a:rPr>
              <a:t>e</a:t>
            </a:r>
            <a:r>
              <a:rPr sz="2000" spc="35" dirty="0">
                <a:latin typeface="Times New Roman"/>
                <a:cs typeface="Times New Roman"/>
              </a:rPr>
              <a:t>r</a:t>
            </a:r>
            <a:r>
              <a:rPr sz="2000" spc="25" dirty="0">
                <a:latin typeface="Times New Roman"/>
                <a:cs typeface="Times New Roman"/>
              </a:rPr>
              <a:t>s</a:t>
            </a:r>
            <a:r>
              <a:rPr sz="2000" spc="-30" dirty="0">
                <a:latin typeface="Times New Roman"/>
                <a:cs typeface="Times New Roman"/>
              </a:rPr>
              <a:t>o</a:t>
            </a:r>
            <a:r>
              <a:rPr sz="2000" spc="-50" dirty="0">
                <a:latin typeface="Times New Roman"/>
                <a:cs typeface="Times New Roman"/>
              </a:rPr>
              <a:t>n’</a:t>
            </a:r>
            <a:r>
              <a:rPr sz="2000" spc="-45" dirty="0">
                <a:latin typeface="Times New Roman"/>
                <a:cs typeface="Times New Roman"/>
              </a:rPr>
              <a:t>s</a:t>
            </a:r>
            <a:r>
              <a:rPr sz="2000" dirty="0">
                <a:latin typeface="Times New Roman"/>
                <a:cs typeface="Times New Roman"/>
              </a:rPr>
              <a:t>	</a:t>
            </a:r>
            <a:r>
              <a:rPr sz="2000" spc="-100" dirty="0">
                <a:latin typeface="Arial"/>
                <a:cs typeface="Arial"/>
              </a:rPr>
              <a:t>be</a:t>
            </a:r>
            <a:r>
              <a:rPr sz="2000" spc="-50" dirty="0">
                <a:latin typeface="Arial"/>
                <a:cs typeface="Arial"/>
              </a:rPr>
              <a:t>l</a:t>
            </a:r>
            <a:r>
              <a:rPr sz="2000" spc="-25" dirty="0">
                <a:latin typeface="Arial"/>
                <a:cs typeface="Arial"/>
              </a:rPr>
              <a:t>ief</a:t>
            </a:r>
            <a:r>
              <a:rPr sz="2000" dirty="0">
                <a:latin typeface="Arial"/>
                <a:cs typeface="Arial"/>
              </a:rPr>
              <a:t>	</a:t>
            </a:r>
            <a:r>
              <a:rPr sz="2000" spc="15" dirty="0">
                <a:latin typeface="Arial"/>
                <a:cs typeface="Arial"/>
              </a:rPr>
              <a:t>t</a:t>
            </a:r>
            <a:r>
              <a:rPr sz="2000" spc="-95" dirty="0">
                <a:latin typeface="Arial"/>
                <a:cs typeface="Arial"/>
              </a:rPr>
              <a:t>h</a:t>
            </a:r>
            <a:r>
              <a:rPr sz="2000" spc="-100" dirty="0">
                <a:latin typeface="Arial"/>
                <a:cs typeface="Arial"/>
              </a:rPr>
              <a:t>a</a:t>
            </a:r>
            <a:r>
              <a:rPr sz="2000" spc="25" dirty="0">
                <a:latin typeface="Arial"/>
                <a:cs typeface="Arial"/>
              </a:rPr>
              <a:t>t</a:t>
            </a:r>
            <a:r>
              <a:rPr sz="2000" dirty="0">
                <a:latin typeface="Arial"/>
                <a:cs typeface="Arial"/>
              </a:rPr>
              <a:t>	</a:t>
            </a:r>
            <a:r>
              <a:rPr sz="2000" spc="-65" dirty="0">
                <a:latin typeface="Arial"/>
                <a:cs typeface="Arial"/>
              </a:rPr>
              <a:t>there</a:t>
            </a:r>
            <a:r>
              <a:rPr sz="2000" dirty="0">
                <a:latin typeface="Arial"/>
                <a:cs typeface="Arial"/>
              </a:rPr>
              <a:t>	</a:t>
            </a:r>
            <a:r>
              <a:rPr sz="2000" spc="-75" dirty="0">
                <a:latin typeface="Arial"/>
                <a:cs typeface="Arial"/>
              </a:rPr>
              <a:t>i</a:t>
            </a:r>
            <a:r>
              <a:rPr sz="2000" spc="-120" dirty="0">
                <a:latin typeface="Arial"/>
                <a:cs typeface="Arial"/>
              </a:rPr>
              <a:t>s</a:t>
            </a:r>
            <a:r>
              <a:rPr sz="2000" dirty="0">
                <a:latin typeface="Arial"/>
                <a:cs typeface="Arial"/>
              </a:rPr>
              <a:t>	</a:t>
            </a:r>
            <a:r>
              <a:rPr sz="2000" spc="-175" dirty="0">
                <a:latin typeface="Arial"/>
                <a:cs typeface="Arial"/>
              </a:rPr>
              <a:t>a</a:t>
            </a:r>
            <a:r>
              <a:rPr sz="2000" dirty="0">
                <a:latin typeface="Arial"/>
                <a:cs typeface="Arial"/>
              </a:rPr>
              <a:t>	</a:t>
            </a:r>
            <a:r>
              <a:rPr sz="2000" spc="-65" dirty="0">
                <a:latin typeface="Arial"/>
                <a:cs typeface="Arial"/>
              </a:rPr>
              <a:t>con</a:t>
            </a:r>
            <a:r>
              <a:rPr sz="2000" spc="-80" dirty="0">
                <a:latin typeface="Arial"/>
                <a:cs typeface="Arial"/>
              </a:rPr>
              <a:t>n</a:t>
            </a:r>
            <a:r>
              <a:rPr sz="2000" spc="-65" dirty="0">
                <a:latin typeface="Arial"/>
                <a:cs typeface="Arial"/>
              </a:rPr>
              <a:t>ect</a:t>
            </a:r>
            <a:r>
              <a:rPr sz="2000" spc="-50" dirty="0">
                <a:latin typeface="Arial"/>
                <a:cs typeface="Arial"/>
              </a:rPr>
              <a:t>i</a:t>
            </a:r>
            <a:r>
              <a:rPr sz="2000" spc="-70" dirty="0">
                <a:latin typeface="Arial"/>
                <a:cs typeface="Arial"/>
              </a:rPr>
              <a:t>on</a:t>
            </a:r>
            <a:r>
              <a:rPr sz="2000" dirty="0">
                <a:latin typeface="Arial"/>
                <a:cs typeface="Arial"/>
              </a:rPr>
              <a:t>	</a:t>
            </a:r>
            <a:r>
              <a:rPr sz="2000" spc="-125" dirty="0">
                <a:latin typeface="Arial"/>
                <a:cs typeface="Arial"/>
              </a:rPr>
              <a:t>be</a:t>
            </a:r>
            <a:r>
              <a:rPr sz="2000" spc="-75" dirty="0">
                <a:latin typeface="Arial"/>
                <a:cs typeface="Arial"/>
              </a:rPr>
              <a:t>t</a:t>
            </a:r>
            <a:r>
              <a:rPr sz="2000" spc="-145" dirty="0">
                <a:latin typeface="Arial"/>
                <a:cs typeface="Arial"/>
              </a:rPr>
              <a:t>we</a:t>
            </a:r>
            <a:r>
              <a:rPr sz="2000" spc="-135" dirty="0">
                <a:latin typeface="Arial"/>
                <a:cs typeface="Arial"/>
              </a:rPr>
              <a:t>e</a:t>
            </a:r>
            <a:r>
              <a:rPr sz="2000" spc="-5" dirty="0">
                <a:latin typeface="Arial"/>
                <a:cs typeface="Arial"/>
              </a:rPr>
              <a:t>n  </a:t>
            </a:r>
            <a:r>
              <a:rPr sz="2000" spc="-20" dirty="0">
                <a:latin typeface="Arial"/>
                <a:cs typeface="Arial"/>
              </a:rPr>
              <a:t>activity </a:t>
            </a:r>
            <a:r>
              <a:rPr sz="2000" spc="-90" dirty="0">
                <a:latin typeface="Arial"/>
                <a:cs typeface="Arial"/>
              </a:rPr>
              <a:t>and </a:t>
            </a:r>
            <a:r>
              <a:rPr sz="2000" spc="-95" dirty="0">
                <a:latin typeface="Arial"/>
                <a:cs typeface="Arial"/>
              </a:rPr>
              <a:t>goal. </a:t>
            </a:r>
            <a:r>
              <a:rPr sz="2000" spc="55" dirty="0">
                <a:latin typeface="Arial"/>
                <a:cs typeface="Arial"/>
              </a:rPr>
              <a:t>If </a:t>
            </a:r>
            <a:r>
              <a:rPr sz="2000" spc="-70" dirty="0">
                <a:latin typeface="Arial"/>
                <a:cs typeface="Arial"/>
              </a:rPr>
              <a:t>you </a:t>
            </a:r>
            <a:r>
              <a:rPr sz="2000" spc="-30" dirty="0">
                <a:latin typeface="Arial"/>
                <a:cs typeface="Arial"/>
              </a:rPr>
              <a:t>perform well, </a:t>
            </a:r>
            <a:r>
              <a:rPr sz="2000" spc="-70" dirty="0">
                <a:latin typeface="Arial"/>
                <a:cs typeface="Arial"/>
              </a:rPr>
              <a:t>you </a:t>
            </a:r>
            <a:r>
              <a:rPr sz="2000" spc="85" dirty="0">
                <a:latin typeface="Arial"/>
                <a:cs typeface="Arial"/>
              </a:rPr>
              <a:t>will</a:t>
            </a:r>
            <a:r>
              <a:rPr sz="2000" spc="-360" dirty="0">
                <a:latin typeface="Arial"/>
                <a:cs typeface="Arial"/>
              </a:rPr>
              <a:t> </a:t>
            </a:r>
            <a:r>
              <a:rPr sz="2000" spc="-110" dirty="0">
                <a:latin typeface="Arial"/>
                <a:cs typeface="Arial"/>
              </a:rPr>
              <a:t>get </a:t>
            </a:r>
            <a:r>
              <a:rPr sz="2000" spc="-50" dirty="0">
                <a:latin typeface="Arial"/>
                <a:cs typeface="Arial"/>
              </a:rPr>
              <a:t>reward.</a:t>
            </a:r>
            <a:endParaRPr sz="2000">
              <a:latin typeface="Arial"/>
              <a:cs typeface="Arial"/>
            </a:endParaRPr>
          </a:p>
          <a:p>
            <a:pPr marL="355600" marR="675005" indent="-342900">
              <a:lnSpc>
                <a:spcPct val="150000"/>
              </a:lnSpc>
              <a:spcBef>
                <a:spcPts val="5"/>
              </a:spcBef>
              <a:buFont typeface="Arial"/>
              <a:buChar char="•"/>
              <a:tabLst>
                <a:tab pos="354965" algn="l"/>
                <a:tab pos="355600" algn="l"/>
              </a:tabLst>
            </a:pPr>
            <a:r>
              <a:rPr sz="2000" b="1" spc="-170" dirty="0">
                <a:latin typeface="Arial"/>
                <a:cs typeface="Arial"/>
              </a:rPr>
              <a:t>Valence </a:t>
            </a:r>
            <a:r>
              <a:rPr sz="2000" dirty="0">
                <a:latin typeface="Times New Roman"/>
                <a:cs typeface="Times New Roman"/>
              </a:rPr>
              <a:t>– </a:t>
            </a:r>
            <a:r>
              <a:rPr sz="2000" spc="-75" dirty="0">
                <a:latin typeface="Arial"/>
                <a:cs typeface="Arial"/>
              </a:rPr>
              <a:t>the </a:t>
            </a:r>
            <a:r>
              <a:rPr sz="2000" spc="-130" dirty="0">
                <a:latin typeface="Arial"/>
                <a:cs typeface="Arial"/>
              </a:rPr>
              <a:t>degree </a:t>
            </a:r>
            <a:r>
              <a:rPr sz="2000" spc="-55" dirty="0">
                <a:latin typeface="Arial"/>
                <a:cs typeface="Arial"/>
              </a:rPr>
              <a:t>to </a:t>
            </a:r>
            <a:r>
              <a:rPr sz="2000" dirty="0">
                <a:latin typeface="Arial"/>
                <a:cs typeface="Arial"/>
              </a:rPr>
              <a:t>which </a:t>
            </a:r>
            <a:r>
              <a:rPr sz="2000" spc="-175" dirty="0">
                <a:latin typeface="Arial"/>
                <a:cs typeface="Arial"/>
              </a:rPr>
              <a:t>a </a:t>
            </a:r>
            <a:r>
              <a:rPr sz="2000" spc="-100" dirty="0">
                <a:latin typeface="Arial"/>
                <a:cs typeface="Arial"/>
              </a:rPr>
              <a:t>person </a:t>
            </a:r>
            <a:r>
              <a:rPr sz="2000" spc="-110" dirty="0">
                <a:latin typeface="Arial"/>
                <a:cs typeface="Arial"/>
              </a:rPr>
              <a:t>values </a:t>
            </a:r>
            <a:r>
              <a:rPr sz="2000" spc="-75" dirty="0">
                <a:latin typeface="Arial"/>
                <a:cs typeface="Arial"/>
              </a:rPr>
              <a:t>the </a:t>
            </a:r>
            <a:r>
              <a:rPr sz="2000" spc="-50" dirty="0">
                <a:latin typeface="Arial"/>
                <a:cs typeface="Arial"/>
              </a:rPr>
              <a:t>reward, </a:t>
            </a:r>
            <a:r>
              <a:rPr sz="2000" spc="-75" dirty="0">
                <a:latin typeface="Arial"/>
                <a:cs typeface="Arial"/>
              </a:rPr>
              <a:t>the </a:t>
            </a:r>
            <a:r>
              <a:rPr sz="2000" spc="-80" dirty="0">
                <a:latin typeface="Arial"/>
                <a:cs typeface="Arial"/>
              </a:rPr>
              <a:t>results </a:t>
            </a:r>
            <a:r>
              <a:rPr sz="2000" spc="-35" dirty="0">
                <a:latin typeface="Arial"/>
                <a:cs typeface="Arial"/>
              </a:rPr>
              <a:t>of  </a:t>
            </a:r>
            <a:r>
              <a:rPr sz="2000" spc="-180" dirty="0">
                <a:latin typeface="Arial"/>
                <a:cs typeface="Arial"/>
              </a:rPr>
              <a:t>success.</a:t>
            </a:r>
            <a:endParaRPr sz="2000">
              <a:latin typeface="Arial"/>
              <a:cs typeface="Arial"/>
            </a:endParaRPr>
          </a:p>
          <a:p>
            <a:pPr marL="12700" algn="just">
              <a:lnSpc>
                <a:spcPct val="100000"/>
              </a:lnSpc>
              <a:spcBef>
                <a:spcPts val="1455"/>
              </a:spcBef>
            </a:pPr>
            <a:r>
              <a:rPr sz="2800" b="1" u="heavy" spc="-165" dirty="0">
                <a:uFill>
                  <a:solidFill>
                    <a:srgbClr val="000000"/>
                  </a:solidFill>
                </a:uFill>
                <a:latin typeface="Arial"/>
                <a:cs typeface="Arial"/>
              </a:rPr>
              <a:t>2.</a:t>
            </a:r>
            <a:r>
              <a:rPr sz="2800" b="1" u="heavy" spc="-165" dirty="0">
                <a:uFill>
                  <a:solidFill>
                    <a:srgbClr val="000000"/>
                  </a:solidFill>
                </a:uFill>
                <a:latin typeface="Times New Roman"/>
                <a:cs typeface="Times New Roman"/>
              </a:rPr>
              <a:t>Adam’s </a:t>
            </a:r>
            <a:r>
              <a:rPr sz="2800" b="1" u="heavy" spc="-240" dirty="0">
                <a:uFill>
                  <a:solidFill>
                    <a:srgbClr val="000000"/>
                  </a:solidFill>
                </a:uFill>
                <a:latin typeface="Arial"/>
                <a:cs typeface="Arial"/>
              </a:rPr>
              <a:t>Equity</a:t>
            </a:r>
            <a:r>
              <a:rPr sz="2800" b="1" u="heavy" spc="-80" dirty="0">
                <a:uFill>
                  <a:solidFill>
                    <a:srgbClr val="000000"/>
                  </a:solidFill>
                </a:uFill>
                <a:latin typeface="Arial"/>
                <a:cs typeface="Arial"/>
              </a:rPr>
              <a:t> </a:t>
            </a:r>
            <a:r>
              <a:rPr sz="2800" b="1" u="heavy" spc="-260" dirty="0">
                <a:uFill>
                  <a:solidFill>
                    <a:srgbClr val="000000"/>
                  </a:solidFill>
                </a:uFill>
                <a:latin typeface="Arial"/>
                <a:cs typeface="Arial"/>
              </a:rPr>
              <a:t>Theory:</a:t>
            </a:r>
            <a:endParaRPr sz="2800">
              <a:latin typeface="Arial"/>
              <a:cs typeface="Arial"/>
            </a:endParaRPr>
          </a:p>
          <a:p>
            <a:pPr marL="12700" marR="5080" indent="2485390" algn="just">
              <a:lnSpc>
                <a:spcPct val="158000"/>
              </a:lnSpc>
              <a:spcBef>
                <a:spcPts val="1090"/>
              </a:spcBef>
            </a:pPr>
            <a:r>
              <a:rPr sz="2000" spc="-140" dirty="0">
                <a:latin typeface="Arial"/>
                <a:cs typeface="Arial"/>
              </a:rPr>
              <a:t>The </a:t>
            </a:r>
            <a:r>
              <a:rPr sz="2000" spc="-60" dirty="0">
                <a:latin typeface="Times New Roman"/>
                <a:cs typeface="Times New Roman"/>
              </a:rPr>
              <a:t>Adam’s </a:t>
            </a:r>
            <a:r>
              <a:rPr sz="2000" spc="-70" dirty="0">
                <a:latin typeface="Arial"/>
                <a:cs typeface="Arial"/>
              </a:rPr>
              <a:t>Equity </a:t>
            </a:r>
            <a:r>
              <a:rPr sz="2000" spc="-90" dirty="0">
                <a:latin typeface="Arial"/>
                <a:cs typeface="Arial"/>
              </a:rPr>
              <a:t>Theory </a:t>
            </a:r>
            <a:r>
              <a:rPr sz="2000" spc="-105" dirty="0">
                <a:latin typeface="Arial"/>
                <a:cs typeface="Arial"/>
              </a:rPr>
              <a:t>posits </a:t>
            </a:r>
            <a:r>
              <a:rPr sz="2000" spc="-35" dirty="0">
                <a:latin typeface="Arial"/>
                <a:cs typeface="Arial"/>
              </a:rPr>
              <a:t>that </a:t>
            </a:r>
            <a:r>
              <a:rPr sz="2000" spc="-105" dirty="0">
                <a:latin typeface="Arial"/>
                <a:cs typeface="Arial"/>
              </a:rPr>
              <a:t>people </a:t>
            </a:r>
            <a:r>
              <a:rPr sz="2000" spc="-30" dirty="0">
                <a:latin typeface="Arial"/>
                <a:cs typeface="Arial"/>
              </a:rPr>
              <a:t>maintain </a:t>
            </a:r>
            <a:r>
              <a:rPr sz="2000" spc="-175" dirty="0">
                <a:latin typeface="Arial"/>
                <a:cs typeface="Arial"/>
              </a:rPr>
              <a:t>a  </a:t>
            </a:r>
            <a:r>
              <a:rPr sz="2000" spc="25" dirty="0">
                <a:latin typeface="Arial"/>
                <a:cs typeface="Arial"/>
              </a:rPr>
              <a:t>fair </a:t>
            </a:r>
            <a:r>
              <a:rPr sz="2000" spc="-45" dirty="0">
                <a:latin typeface="Arial"/>
                <a:cs typeface="Arial"/>
              </a:rPr>
              <a:t>relationship </a:t>
            </a:r>
            <a:r>
              <a:rPr sz="2000" spc="-110" dirty="0">
                <a:latin typeface="Arial"/>
                <a:cs typeface="Arial"/>
              </a:rPr>
              <a:t>between </a:t>
            </a:r>
            <a:r>
              <a:rPr sz="2000" spc="-75" dirty="0">
                <a:latin typeface="Arial"/>
                <a:cs typeface="Arial"/>
              </a:rPr>
              <a:t>the </a:t>
            </a:r>
            <a:r>
              <a:rPr sz="2000" spc="-70" dirty="0">
                <a:latin typeface="Arial"/>
                <a:cs typeface="Arial"/>
              </a:rPr>
              <a:t>performance </a:t>
            </a:r>
            <a:r>
              <a:rPr sz="2000" spc="-90" dirty="0">
                <a:latin typeface="Arial"/>
                <a:cs typeface="Arial"/>
              </a:rPr>
              <a:t>and </a:t>
            </a:r>
            <a:r>
              <a:rPr sz="2000" spc="-70" dirty="0">
                <a:latin typeface="Arial"/>
                <a:cs typeface="Arial"/>
              </a:rPr>
              <a:t>rewards </a:t>
            </a:r>
            <a:r>
              <a:rPr sz="2000" spc="35" dirty="0">
                <a:latin typeface="Arial"/>
                <a:cs typeface="Arial"/>
              </a:rPr>
              <a:t>in </a:t>
            </a:r>
            <a:r>
              <a:rPr sz="2000" spc="-80" dirty="0">
                <a:latin typeface="Arial"/>
                <a:cs typeface="Arial"/>
              </a:rPr>
              <a:t>comparison </a:t>
            </a:r>
            <a:r>
              <a:rPr sz="2000" spc="-55" dirty="0">
                <a:latin typeface="Arial"/>
                <a:cs typeface="Arial"/>
              </a:rPr>
              <a:t>to </a:t>
            </a:r>
            <a:r>
              <a:rPr sz="2000" spc="-100" dirty="0">
                <a:latin typeface="Arial"/>
                <a:cs typeface="Arial"/>
              </a:rPr>
              <a:t>others.  </a:t>
            </a:r>
            <a:r>
              <a:rPr sz="2000" spc="15" dirty="0">
                <a:latin typeface="Arial"/>
                <a:cs typeface="Arial"/>
              </a:rPr>
              <a:t>In </a:t>
            </a:r>
            <a:r>
              <a:rPr sz="2000" spc="-50" dirty="0">
                <a:latin typeface="Arial"/>
                <a:cs typeface="Arial"/>
              </a:rPr>
              <a:t>other </a:t>
            </a:r>
            <a:r>
              <a:rPr sz="2000" spc="-80" dirty="0">
                <a:latin typeface="Arial"/>
                <a:cs typeface="Arial"/>
              </a:rPr>
              <a:t>words,  </a:t>
            </a:r>
            <a:r>
              <a:rPr sz="2000" spc="-95" dirty="0">
                <a:latin typeface="Arial"/>
                <a:cs typeface="Arial"/>
              </a:rPr>
              <a:t>an  </a:t>
            </a:r>
            <a:r>
              <a:rPr sz="2000" spc="-120" dirty="0">
                <a:latin typeface="Arial"/>
                <a:cs typeface="Arial"/>
              </a:rPr>
              <a:t>employee  </a:t>
            </a:r>
            <a:r>
              <a:rPr sz="2000" spc="-150" dirty="0">
                <a:latin typeface="Arial"/>
                <a:cs typeface="Arial"/>
              </a:rPr>
              <a:t>gets  </a:t>
            </a:r>
            <a:r>
              <a:rPr sz="2000" spc="-55" dirty="0">
                <a:latin typeface="Arial"/>
                <a:cs typeface="Arial"/>
              </a:rPr>
              <a:t>de-motivated </a:t>
            </a:r>
            <a:r>
              <a:rPr sz="2000" spc="-80" dirty="0">
                <a:latin typeface="Arial"/>
                <a:cs typeface="Arial"/>
              </a:rPr>
              <a:t>by  </a:t>
            </a:r>
            <a:r>
              <a:rPr sz="2000" spc="-75" dirty="0">
                <a:latin typeface="Arial"/>
                <a:cs typeface="Arial"/>
              </a:rPr>
              <a:t>the </a:t>
            </a:r>
            <a:r>
              <a:rPr sz="2000" spc="-50" dirty="0">
                <a:latin typeface="Arial"/>
                <a:cs typeface="Arial"/>
              </a:rPr>
              <a:t>job </a:t>
            </a:r>
            <a:r>
              <a:rPr sz="2000" spc="-90" dirty="0">
                <a:latin typeface="Arial"/>
                <a:cs typeface="Arial"/>
              </a:rPr>
              <a:t>and  </a:t>
            </a:r>
            <a:r>
              <a:rPr sz="2000" spc="-70" dirty="0">
                <a:latin typeface="Arial"/>
                <a:cs typeface="Arial"/>
              </a:rPr>
              <a:t>his </a:t>
            </a:r>
            <a:r>
              <a:rPr sz="2000" spc="-80" dirty="0">
                <a:latin typeface="Arial"/>
                <a:cs typeface="Arial"/>
              </a:rPr>
              <a:t>employer</a:t>
            </a:r>
            <a:r>
              <a:rPr sz="2000" spc="200" dirty="0">
                <a:latin typeface="Arial"/>
                <a:cs typeface="Arial"/>
              </a:rPr>
              <a:t> </a:t>
            </a:r>
            <a:r>
              <a:rPr sz="2000" spc="25" dirty="0">
                <a:latin typeface="Arial"/>
                <a:cs typeface="Arial"/>
              </a:rPr>
              <a:t>in</a:t>
            </a:r>
            <a:endParaRPr sz="2000">
              <a:latin typeface="Arial"/>
              <a:cs typeface="Arial"/>
            </a:endParaRPr>
          </a:p>
          <a:p>
            <a:pPr marL="12700" algn="just">
              <a:lnSpc>
                <a:spcPct val="100000"/>
              </a:lnSpc>
              <a:spcBef>
                <a:spcPts val="1200"/>
              </a:spcBef>
            </a:pPr>
            <a:r>
              <a:rPr sz="2000" spc="-195" dirty="0">
                <a:latin typeface="Arial"/>
                <a:cs typeface="Arial"/>
              </a:rPr>
              <a:t>case </a:t>
            </a:r>
            <a:r>
              <a:rPr sz="2000" spc="165" dirty="0">
                <a:latin typeface="Arial"/>
                <a:cs typeface="Arial"/>
              </a:rPr>
              <a:t> </a:t>
            </a:r>
            <a:r>
              <a:rPr sz="2000" spc="-70" dirty="0">
                <a:latin typeface="Arial"/>
                <a:cs typeface="Arial"/>
              </a:rPr>
              <a:t>his  </a:t>
            </a:r>
            <a:r>
              <a:rPr sz="2000" spc="-40" dirty="0">
                <a:latin typeface="Arial"/>
                <a:cs typeface="Arial"/>
              </a:rPr>
              <a:t>inputs  </a:t>
            </a:r>
            <a:r>
              <a:rPr sz="2000" spc="-100" dirty="0">
                <a:latin typeface="Arial"/>
                <a:cs typeface="Arial"/>
              </a:rPr>
              <a:t>are    </a:t>
            </a:r>
            <a:r>
              <a:rPr sz="2000" spc="-80" dirty="0">
                <a:latin typeface="Arial"/>
                <a:cs typeface="Arial"/>
              </a:rPr>
              <a:t>more  </a:t>
            </a:r>
            <a:r>
              <a:rPr sz="2000" spc="-45" dirty="0">
                <a:latin typeface="Arial"/>
                <a:cs typeface="Arial"/>
              </a:rPr>
              <a:t>than  </a:t>
            </a:r>
            <a:r>
              <a:rPr sz="2000" spc="-70" dirty="0">
                <a:latin typeface="Arial"/>
                <a:cs typeface="Arial"/>
              </a:rPr>
              <a:t>the  </a:t>
            </a:r>
            <a:r>
              <a:rPr sz="2000" spc="-80" dirty="0">
                <a:latin typeface="Arial"/>
                <a:cs typeface="Arial"/>
              </a:rPr>
              <a:t>outputs.  </a:t>
            </a:r>
            <a:r>
              <a:rPr sz="2000" spc="-140" dirty="0">
                <a:latin typeface="Arial"/>
                <a:cs typeface="Arial"/>
              </a:rPr>
              <a:t>The   </a:t>
            </a:r>
            <a:r>
              <a:rPr sz="2000" spc="-65" dirty="0">
                <a:latin typeface="Times New Roman"/>
                <a:cs typeface="Times New Roman"/>
              </a:rPr>
              <a:t>Adam’s  </a:t>
            </a:r>
            <a:r>
              <a:rPr sz="2000" spc="-70" dirty="0">
                <a:latin typeface="Arial"/>
                <a:cs typeface="Arial"/>
              </a:rPr>
              <a:t>Equity  </a:t>
            </a:r>
            <a:r>
              <a:rPr sz="2000" spc="-85" dirty="0">
                <a:latin typeface="Arial"/>
                <a:cs typeface="Arial"/>
              </a:rPr>
              <a:t>Theory</a:t>
            </a:r>
            <a:r>
              <a:rPr sz="2000" spc="245" dirty="0">
                <a:latin typeface="Arial"/>
                <a:cs typeface="Arial"/>
              </a:rPr>
              <a:t> </a:t>
            </a:r>
            <a:r>
              <a:rPr sz="2000" spc="-135" dirty="0">
                <a:latin typeface="Arial"/>
                <a:cs typeface="Arial"/>
              </a:rPr>
              <a:t>was</a:t>
            </a:r>
            <a:endParaRPr sz="2000">
              <a:latin typeface="Arial"/>
              <a:cs typeface="Arial"/>
            </a:endParaRPr>
          </a:p>
          <a:p>
            <a:pPr marL="12700" marR="5080" algn="just">
              <a:lnSpc>
                <a:spcPct val="150000"/>
              </a:lnSpc>
              <a:spcBef>
                <a:spcPts val="5"/>
              </a:spcBef>
            </a:pPr>
            <a:r>
              <a:rPr sz="2000" spc="-110" dirty="0">
                <a:latin typeface="Arial"/>
                <a:cs typeface="Arial"/>
              </a:rPr>
              <a:t>proposed </a:t>
            </a:r>
            <a:r>
              <a:rPr sz="2000" spc="-80" dirty="0">
                <a:latin typeface="Arial"/>
                <a:cs typeface="Arial"/>
              </a:rPr>
              <a:t>by </a:t>
            </a:r>
            <a:r>
              <a:rPr sz="2000" spc="-145" dirty="0">
                <a:latin typeface="Arial"/>
                <a:cs typeface="Arial"/>
              </a:rPr>
              <a:t>John </a:t>
            </a:r>
            <a:r>
              <a:rPr sz="2000" spc="-165" dirty="0">
                <a:latin typeface="Arial"/>
                <a:cs typeface="Arial"/>
              </a:rPr>
              <a:t>Stacey </a:t>
            </a:r>
            <a:r>
              <a:rPr sz="2000" spc="-150" dirty="0">
                <a:latin typeface="Arial"/>
                <a:cs typeface="Arial"/>
              </a:rPr>
              <a:t>Adams, </a:t>
            </a:r>
            <a:r>
              <a:rPr sz="2000" spc="-90" dirty="0">
                <a:latin typeface="Arial"/>
                <a:cs typeface="Arial"/>
              </a:rPr>
              <a:t>and </a:t>
            </a:r>
            <a:r>
              <a:rPr sz="2000" spc="-100" dirty="0">
                <a:latin typeface="Arial"/>
                <a:cs typeface="Arial"/>
              </a:rPr>
              <a:t>is </a:t>
            </a:r>
            <a:r>
              <a:rPr sz="2000" spc="-175" dirty="0">
                <a:latin typeface="Arial"/>
                <a:cs typeface="Arial"/>
              </a:rPr>
              <a:t>based </a:t>
            </a:r>
            <a:r>
              <a:rPr sz="2000" spc="-70" dirty="0">
                <a:latin typeface="Arial"/>
                <a:cs typeface="Arial"/>
              </a:rPr>
              <a:t>on </a:t>
            </a:r>
            <a:r>
              <a:rPr sz="2000" spc="-75" dirty="0">
                <a:latin typeface="Arial"/>
                <a:cs typeface="Arial"/>
              </a:rPr>
              <a:t>the </a:t>
            </a:r>
            <a:r>
              <a:rPr sz="2000" dirty="0">
                <a:latin typeface="Arial"/>
                <a:cs typeface="Arial"/>
              </a:rPr>
              <a:t>following </a:t>
            </a:r>
            <a:r>
              <a:rPr sz="2000" spc="-114" dirty="0">
                <a:latin typeface="Arial"/>
                <a:cs typeface="Arial"/>
              </a:rPr>
              <a:t>assumptions:  </a:t>
            </a:r>
            <a:r>
              <a:rPr sz="2000" spc="-35" dirty="0">
                <a:latin typeface="Arial"/>
                <a:cs typeface="Arial"/>
              </a:rPr>
              <a:t>Individuals   </a:t>
            </a:r>
            <a:r>
              <a:rPr sz="2000" spc="-120" dirty="0">
                <a:latin typeface="Arial"/>
                <a:cs typeface="Arial"/>
              </a:rPr>
              <a:t>make    </a:t>
            </a:r>
            <a:r>
              <a:rPr sz="2000" spc="-35" dirty="0">
                <a:latin typeface="Arial"/>
                <a:cs typeface="Arial"/>
              </a:rPr>
              <a:t>contributions   </a:t>
            </a:r>
            <a:r>
              <a:rPr sz="2000" spc="-40" dirty="0">
                <a:latin typeface="Arial"/>
                <a:cs typeface="Arial"/>
              </a:rPr>
              <a:t>(inputs)   </a:t>
            </a:r>
            <a:r>
              <a:rPr sz="2000" spc="20" dirty="0">
                <a:latin typeface="Arial"/>
                <a:cs typeface="Arial"/>
              </a:rPr>
              <a:t>for   </a:t>
            </a:r>
            <a:r>
              <a:rPr sz="2000" dirty="0">
                <a:latin typeface="Arial"/>
                <a:cs typeface="Arial"/>
              </a:rPr>
              <a:t>which   </a:t>
            </a:r>
            <a:r>
              <a:rPr sz="2000" spc="-70" dirty="0">
                <a:latin typeface="Arial"/>
                <a:cs typeface="Arial"/>
              </a:rPr>
              <a:t>they   </a:t>
            </a:r>
            <a:r>
              <a:rPr sz="2000" spc="-40" dirty="0">
                <a:latin typeface="Arial"/>
                <a:cs typeface="Arial"/>
              </a:rPr>
              <a:t>certain</a:t>
            </a:r>
            <a:r>
              <a:rPr sz="2000" spc="270" dirty="0">
                <a:latin typeface="Arial"/>
                <a:cs typeface="Arial"/>
              </a:rPr>
              <a:t> </a:t>
            </a:r>
            <a:r>
              <a:rPr sz="2000" spc="-70" dirty="0">
                <a:latin typeface="Arial"/>
                <a:cs typeface="Arial"/>
              </a:rPr>
              <a:t>rewards</a:t>
            </a:r>
            <a:endParaRPr sz="2000">
              <a:latin typeface="Arial"/>
              <a:cs typeface="Arial"/>
            </a:endParaRPr>
          </a:p>
        </p:txBody>
      </p:sp>
      <p:sp>
        <p:nvSpPr>
          <p:cNvPr id="4" name="object 4"/>
          <p:cNvSpPr txBox="1"/>
          <p:nvPr/>
        </p:nvSpPr>
        <p:spPr>
          <a:xfrm>
            <a:off x="231140" y="6500266"/>
            <a:ext cx="1226820" cy="331470"/>
          </a:xfrm>
          <a:prstGeom prst="rect">
            <a:avLst/>
          </a:prstGeom>
        </p:spPr>
        <p:txBody>
          <a:bodyPr vert="horz" wrap="square" lIns="0" tIns="13335" rIns="0" bIns="0" rtlCol="0">
            <a:spAutoFit/>
          </a:bodyPr>
          <a:lstStyle/>
          <a:p>
            <a:pPr marL="12700">
              <a:lnSpc>
                <a:spcPct val="100000"/>
              </a:lnSpc>
              <a:spcBef>
                <a:spcPts val="105"/>
              </a:spcBef>
            </a:pPr>
            <a:r>
              <a:rPr sz="2000" spc="-105" dirty="0">
                <a:latin typeface="Arial"/>
                <a:cs typeface="Arial"/>
              </a:rPr>
              <a:t>(outcomes).</a:t>
            </a:r>
            <a:endParaRPr sz="2000">
              <a:latin typeface="Arial"/>
              <a:cs typeface="Arial"/>
            </a:endParaRPr>
          </a:p>
        </p:txBody>
      </p:sp>
      <p:sp>
        <p:nvSpPr>
          <p:cNvPr id="5" name="object 5"/>
          <p:cNvSpPr/>
          <p:nvPr/>
        </p:nvSpPr>
        <p:spPr>
          <a:xfrm>
            <a:off x="8382000" y="6096000"/>
            <a:ext cx="609600" cy="609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9615" y="22707"/>
            <a:ext cx="8836660" cy="3287395"/>
          </a:xfrm>
          <a:prstGeom prst="rect">
            <a:avLst/>
          </a:prstGeom>
        </p:spPr>
        <p:txBody>
          <a:bodyPr vert="horz" wrap="square" lIns="0" tIns="12700" rIns="0" bIns="0" rtlCol="0">
            <a:spAutoFit/>
          </a:bodyPr>
          <a:lstStyle/>
          <a:p>
            <a:pPr marL="12700" marR="5080" indent="1859280" algn="just">
              <a:lnSpc>
                <a:spcPct val="150000"/>
              </a:lnSpc>
              <a:spcBef>
                <a:spcPts val="100"/>
              </a:spcBef>
            </a:pPr>
            <a:r>
              <a:rPr sz="2000" spc="-165" dirty="0">
                <a:latin typeface="Arial"/>
                <a:cs typeface="Arial"/>
              </a:rPr>
              <a:t>To </a:t>
            </a:r>
            <a:r>
              <a:rPr sz="2000" spc="-65" dirty="0">
                <a:latin typeface="Arial"/>
                <a:cs typeface="Arial"/>
              </a:rPr>
              <a:t>validate </a:t>
            </a:r>
            <a:r>
              <a:rPr sz="2000" spc="-75" dirty="0">
                <a:latin typeface="Arial"/>
                <a:cs typeface="Arial"/>
              </a:rPr>
              <a:t>the </a:t>
            </a:r>
            <a:r>
              <a:rPr sz="2000" spc="-114" dirty="0">
                <a:latin typeface="Arial"/>
                <a:cs typeface="Arial"/>
              </a:rPr>
              <a:t>exchange, </a:t>
            </a:r>
            <a:r>
              <a:rPr sz="2000" spc="-95" dirty="0">
                <a:latin typeface="Arial"/>
                <a:cs typeface="Arial"/>
              </a:rPr>
              <a:t>an </a:t>
            </a:r>
            <a:r>
              <a:rPr sz="2000" spc="-5" dirty="0">
                <a:latin typeface="Arial"/>
                <a:cs typeface="Arial"/>
              </a:rPr>
              <a:t>individual </a:t>
            </a:r>
            <a:r>
              <a:rPr sz="2000" spc="-120" dirty="0">
                <a:latin typeface="Arial"/>
                <a:cs typeface="Arial"/>
              </a:rPr>
              <a:t>compares </a:t>
            </a:r>
            <a:r>
              <a:rPr sz="2000" spc="-70" dirty="0">
                <a:latin typeface="Arial"/>
                <a:cs typeface="Arial"/>
              </a:rPr>
              <a:t>his </a:t>
            </a:r>
            <a:r>
              <a:rPr sz="2000" spc="5" dirty="0">
                <a:latin typeface="Arial"/>
                <a:cs typeface="Arial"/>
              </a:rPr>
              <a:t>input </a:t>
            </a:r>
            <a:r>
              <a:rPr sz="2000" spc="-90" dirty="0">
                <a:latin typeface="Arial"/>
                <a:cs typeface="Arial"/>
              </a:rPr>
              <a:t>and  </a:t>
            </a:r>
            <a:r>
              <a:rPr sz="2000" spc="-120" dirty="0">
                <a:latin typeface="Arial"/>
                <a:cs typeface="Arial"/>
              </a:rPr>
              <a:t>outcomes </a:t>
            </a:r>
            <a:r>
              <a:rPr sz="2000" spc="40" dirty="0">
                <a:latin typeface="Arial"/>
                <a:cs typeface="Arial"/>
              </a:rPr>
              <a:t>with </a:t>
            </a:r>
            <a:r>
              <a:rPr sz="2000" spc="-130" dirty="0">
                <a:latin typeface="Arial"/>
                <a:cs typeface="Arial"/>
              </a:rPr>
              <a:t>those </a:t>
            </a:r>
            <a:r>
              <a:rPr sz="2000" spc="-35" dirty="0">
                <a:latin typeface="Arial"/>
                <a:cs typeface="Arial"/>
              </a:rPr>
              <a:t>of </a:t>
            </a:r>
            <a:r>
              <a:rPr sz="2000" spc="-85" dirty="0">
                <a:latin typeface="Arial"/>
                <a:cs typeface="Arial"/>
              </a:rPr>
              <a:t>others </a:t>
            </a:r>
            <a:r>
              <a:rPr sz="2000" spc="-95" dirty="0">
                <a:latin typeface="Arial"/>
                <a:cs typeface="Arial"/>
              </a:rPr>
              <a:t>and </a:t>
            </a:r>
            <a:r>
              <a:rPr sz="2000" spc="30" dirty="0">
                <a:latin typeface="Arial"/>
                <a:cs typeface="Arial"/>
              </a:rPr>
              <a:t>try </a:t>
            </a:r>
            <a:r>
              <a:rPr sz="2000" spc="-60" dirty="0">
                <a:latin typeface="Arial"/>
                <a:cs typeface="Arial"/>
              </a:rPr>
              <a:t>to </a:t>
            </a:r>
            <a:r>
              <a:rPr sz="2000" spc="-15" dirty="0">
                <a:latin typeface="Arial"/>
                <a:cs typeface="Arial"/>
              </a:rPr>
              <a:t>rectify </a:t>
            </a:r>
            <a:r>
              <a:rPr sz="2000" spc="-75" dirty="0">
                <a:latin typeface="Arial"/>
                <a:cs typeface="Arial"/>
              </a:rPr>
              <a:t>the </a:t>
            </a:r>
            <a:r>
              <a:rPr sz="2000" spc="-45" dirty="0">
                <a:latin typeface="Arial"/>
                <a:cs typeface="Arial"/>
              </a:rPr>
              <a:t>inequality. </a:t>
            </a:r>
            <a:r>
              <a:rPr sz="2000" spc="-114" dirty="0">
                <a:latin typeface="Arial"/>
                <a:cs typeface="Arial"/>
              </a:rPr>
              <a:t>There </a:t>
            </a:r>
            <a:r>
              <a:rPr sz="2000" spc="-105" dirty="0">
                <a:latin typeface="Arial"/>
                <a:cs typeface="Arial"/>
              </a:rPr>
              <a:t>are </a:t>
            </a:r>
            <a:r>
              <a:rPr sz="2000" spc="-70" dirty="0">
                <a:latin typeface="Arial"/>
                <a:cs typeface="Arial"/>
              </a:rPr>
              <a:t>three </a:t>
            </a:r>
            <a:r>
              <a:rPr sz="2000" spc="-120" dirty="0">
                <a:latin typeface="Arial"/>
                <a:cs typeface="Arial"/>
              </a:rPr>
              <a:t>types  </a:t>
            </a:r>
            <a:r>
              <a:rPr sz="2000" spc="-35" dirty="0">
                <a:latin typeface="Arial"/>
                <a:cs typeface="Arial"/>
              </a:rPr>
              <a:t>of </a:t>
            </a:r>
            <a:r>
              <a:rPr sz="2000" spc="-110" dirty="0">
                <a:latin typeface="Arial"/>
                <a:cs typeface="Arial"/>
              </a:rPr>
              <a:t>exchange </a:t>
            </a:r>
            <a:r>
              <a:rPr sz="2000" spc="-60" dirty="0">
                <a:latin typeface="Arial"/>
                <a:cs typeface="Arial"/>
              </a:rPr>
              <a:t>relationships </a:t>
            </a:r>
            <a:r>
              <a:rPr sz="2000" spc="-35" dirty="0">
                <a:latin typeface="Arial"/>
                <a:cs typeface="Arial"/>
              </a:rPr>
              <a:t>that </a:t>
            </a:r>
            <a:r>
              <a:rPr sz="2000" spc="-95" dirty="0">
                <a:latin typeface="Arial"/>
                <a:cs typeface="Arial"/>
              </a:rPr>
              <a:t>arise </a:t>
            </a:r>
            <a:r>
              <a:rPr sz="2000" spc="-55" dirty="0">
                <a:latin typeface="Arial"/>
                <a:cs typeface="Arial"/>
              </a:rPr>
              <a:t>when </a:t>
            </a:r>
            <a:r>
              <a:rPr sz="2000" spc="-95" dirty="0">
                <a:latin typeface="Arial"/>
                <a:cs typeface="Arial"/>
              </a:rPr>
              <a:t>an </a:t>
            </a:r>
            <a:r>
              <a:rPr sz="2000" spc="-5" dirty="0">
                <a:latin typeface="Arial"/>
                <a:cs typeface="Arial"/>
              </a:rPr>
              <a:t>individual </a:t>
            </a:r>
            <a:r>
              <a:rPr sz="2000" spc="-70" dirty="0">
                <a:latin typeface="Arial"/>
                <a:cs typeface="Arial"/>
              </a:rPr>
              <a:t>input/outcomes </a:t>
            </a:r>
            <a:r>
              <a:rPr sz="2000" spc="-95" dirty="0">
                <a:latin typeface="Arial"/>
                <a:cs typeface="Arial"/>
              </a:rPr>
              <a:t>are  </a:t>
            </a:r>
            <a:r>
              <a:rPr sz="2000" spc="-90" dirty="0">
                <a:latin typeface="Arial"/>
                <a:cs typeface="Arial"/>
              </a:rPr>
              <a:t>compared </a:t>
            </a:r>
            <a:r>
              <a:rPr sz="2000" spc="40" dirty="0">
                <a:latin typeface="Arial"/>
                <a:cs typeface="Arial"/>
              </a:rPr>
              <a:t>with </a:t>
            </a:r>
            <a:r>
              <a:rPr sz="2000" spc="-35" dirty="0">
                <a:latin typeface="Arial"/>
                <a:cs typeface="Arial"/>
              </a:rPr>
              <a:t>that of </a:t>
            </a:r>
            <a:r>
              <a:rPr sz="2000" spc="-75" dirty="0">
                <a:latin typeface="Arial"/>
                <a:cs typeface="Arial"/>
              </a:rPr>
              <a:t>the </a:t>
            </a:r>
            <a:r>
              <a:rPr sz="2000" spc="-45" dirty="0">
                <a:latin typeface="Arial"/>
                <a:cs typeface="Arial"/>
              </a:rPr>
              <a:t>other</a:t>
            </a:r>
            <a:r>
              <a:rPr sz="2000" spc="-310" dirty="0">
                <a:latin typeface="Arial"/>
                <a:cs typeface="Arial"/>
              </a:rPr>
              <a:t> </a:t>
            </a:r>
            <a:r>
              <a:rPr sz="2000" spc="-130" dirty="0">
                <a:latin typeface="Arial"/>
                <a:cs typeface="Arial"/>
              </a:rPr>
              <a:t>persons.</a:t>
            </a:r>
            <a:endParaRPr sz="2000">
              <a:latin typeface="Arial"/>
              <a:cs typeface="Arial"/>
            </a:endParaRPr>
          </a:p>
          <a:p>
            <a:pPr marL="12700" marR="5080" algn="just">
              <a:lnSpc>
                <a:spcPct val="150000"/>
              </a:lnSpc>
              <a:spcBef>
                <a:spcPts val="480"/>
              </a:spcBef>
            </a:pPr>
            <a:r>
              <a:rPr sz="2000" b="1" spc="-135" dirty="0">
                <a:latin typeface="Arial"/>
                <a:cs typeface="Arial"/>
              </a:rPr>
              <a:t>1.Overpaid </a:t>
            </a:r>
            <a:r>
              <a:rPr sz="2000" b="1" spc="-140" dirty="0">
                <a:latin typeface="Arial"/>
                <a:cs typeface="Arial"/>
              </a:rPr>
              <a:t>Inequity: </a:t>
            </a:r>
            <a:r>
              <a:rPr sz="2000" spc="-50" dirty="0">
                <a:latin typeface="Arial"/>
                <a:cs typeface="Arial"/>
              </a:rPr>
              <a:t>When </a:t>
            </a:r>
            <a:r>
              <a:rPr sz="2000" spc="-95" dirty="0">
                <a:latin typeface="Arial"/>
                <a:cs typeface="Arial"/>
              </a:rPr>
              <a:t>an </a:t>
            </a:r>
            <a:r>
              <a:rPr sz="2000" spc="-5" dirty="0">
                <a:latin typeface="Arial"/>
                <a:cs typeface="Arial"/>
              </a:rPr>
              <a:t>individual </a:t>
            </a:r>
            <a:r>
              <a:rPr sz="2000" spc="-114" dirty="0">
                <a:latin typeface="Arial"/>
                <a:cs typeface="Arial"/>
              </a:rPr>
              <a:t>perceives </a:t>
            </a:r>
            <a:r>
              <a:rPr sz="2000" spc="-35" dirty="0">
                <a:latin typeface="Arial"/>
                <a:cs typeface="Arial"/>
              </a:rPr>
              <a:t>that </a:t>
            </a:r>
            <a:r>
              <a:rPr sz="2000" spc="-65" dirty="0">
                <a:latin typeface="Arial"/>
                <a:cs typeface="Arial"/>
              </a:rPr>
              <a:t>his </a:t>
            </a:r>
            <a:r>
              <a:rPr sz="2000" spc="-120" dirty="0">
                <a:latin typeface="Arial"/>
                <a:cs typeface="Arial"/>
              </a:rPr>
              <a:t>outcomes </a:t>
            </a:r>
            <a:r>
              <a:rPr sz="2000" spc="-95" dirty="0">
                <a:latin typeface="Arial"/>
                <a:cs typeface="Arial"/>
              </a:rPr>
              <a:t>are </a:t>
            </a:r>
            <a:r>
              <a:rPr sz="2000" spc="-80" dirty="0">
                <a:latin typeface="Arial"/>
                <a:cs typeface="Arial"/>
              </a:rPr>
              <a:t>more </a:t>
            </a:r>
            <a:r>
              <a:rPr sz="2000" spc="-245" dirty="0">
                <a:latin typeface="Arial"/>
                <a:cs typeface="Arial"/>
              </a:rPr>
              <a:t>as </a:t>
            </a:r>
            <a:r>
              <a:rPr sz="2000" spc="65" dirty="0">
                <a:latin typeface="Arial"/>
                <a:cs typeface="Arial"/>
              </a:rPr>
              <a:t> </a:t>
            </a:r>
            <a:r>
              <a:rPr sz="2000" spc="-95" dirty="0">
                <a:latin typeface="Arial"/>
                <a:cs typeface="Arial"/>
              </a:rPr>
              <a:t>compared </a:t>
            </a:r>
            <a:r>
              <a:rPr sz="2000" spc="-60" dirty="0">
                <a:latin typeface="Arial"/>
                <a:cs typeface="Arial"/>
              </a:rPr>
              <a:t>to </a:t>
            </a:r>
            <a:r>
              <a:rPr sz="2000" spc="-65" dirty="0">
                <a:latin typeface="Arial"/>
                <a:cs typeface="Arial"/>
              </a:rPr>
              <a:t>his </a:t>
            </a:r>
            <a:r>
              <a:rPr sz="2000" spc="-60" dirty="0">
                <a:latin typeface="Arial"/>
                <a:cs typeface="Arial"/>
              </a:rPr>
              <a:t>inputs, </a:t>
            </a:r>
            <a:r>
              <a:rPr sz="2000" spc="40" dirty="0">
                <a:latin typeface="Arial"/>
                <a:cs typeface="Arial"/>
              </a:rPr>
              <a:t>in </a:t>
            </a:r>
            <a:r>
              <a:rPr sz="2000" spc="-30" dirty="0">
                <a:latin typeface="Arial"/>
                <a:cs typeface="Arial"/>
              </a:rPr>
              <a:t>relation </a:t>
            </a:r>
            <a:r>
              <a:rPr sz="2000" spc="-60" dirty="0">
                <a:latin typeface="Arial"/>
                <a:cs typeface="Arial"/>
              </a:rPr>
              <a:t>to </a:t>
            </a:r>
            <a:r>
              <a:rPr sz="2000" spc="-95" dirty="0">
                <a:latin typeface="Arial"/>
                <a:cs typeface="Arial"/>
              </a:rPr>
              <a:t>others. </a:t>
            </a:r>
            <a:r>
              <a:rPr sz="2000" spc="-140" dirty="0">
                <a:latin typeface="Arial"/>
                <a:cs typeface="Arial"/>
              </a:rPr>
              <a:t>The </a:t>
            </a:r>
            <a:r>
              <a:rPr sz="2000" spc="-65" dirty="0">
                <a:latin typeface="Arial"/>
                <a:cs typeface="Arial"/>
              </a:rPr>
              <a:t>overpaid </a:t>
            </a:r>
            <a:r>
              <a:rPr sz="2000" spc="-25" dirty="0">
                <a:latin typeface="Arial"/>
                <a:cs typeface="Arial"/>
              </a:rPr>
              <a:t>inequity </a:t>
            </a:r>
            <a:r>
              <a:rPr sz="2000" spc="-95" dirty="0">
                <a:latin typeface="Arial"/>
                <a:cs typeface="Arial"/>
              </a:rPr>
              <a:t>can </a:t>
            </a:r>
            <a:r>
              <a:rPr sz="2000" spc="-175" dirty="0">
                <a:latin typeface="Arial"/>
                <a:cs typeface="Arial"/>
              </a:rPr>
              <a:t>be </a:t>
            </a:r>
            <a:r>
              <a:rPr sz="2000" spc="-135" dirty="0">
                <a:latin typeface="Arial"/>
                <a:cs typeface="Arial"/>
              </a:rPr>
              <a:t>expressed  </a:t>
            </a:r>
            <a:r>
              <a:rPr sz="2000" spc="-200" dirty="0">
                <a:latin typeface="Arial"/>
                <a:cs typeface="Arial"/>
              </a:rPr>
              <a:t>as:</a:t>
            </a:r>
            <a:endParaRPr sz="2000">
              <a:latin typeface="Arial"/>
              <a:cs typeface="Arial"/>
            </a:endParaRPr>
          </a:p>
        </p:txBody>
      </p:sp>
      <p:grpSp>
        <p:nvGrpSpPr>
          <p:cNvPr id="3" name="object 3"/>
          <p:cNvGrpSpPr/>
          <p:nvPr/>
        </p:nvGrpSpPr>
        <p:grpSpPr>
          <a:xfrm>
            <a:off x="1983994" y="3221482"/>
            <a:ext cx="4900295" cy="1417955"/>
            <a:chOff x="1983994" y="3221482"/>
            <a:chExt cx="4900295" cy="1417955"/>
          </a:xfrm>
        </p:grpSpPr>
        <p:sp>
          <p:nvSpPr>
            <p:cNvPr id="4" name="object 4"/>
            <p:cNvSpPr/>
            <p:nvPr/>
          </p:nvSpPr>
          <p:spPr>
            <a:xfrm>
              <a:off x="2057400" y="3294888"/>
              <a:ext cx="4753356" cy="127101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20824" y="3258312"/>
              <a:ext cx="4826635" cy="1344295"/>
            </a:xfrm>
            <a:custGeom>
              <a:avLst/>
              <a:gdLst/>
              <a:ahLst/>
              <a:cxnLst/>
              <a:rect l="l" t="t" r="r" b="b"/>
              <a:pathLst>
                <a:path w="4826634" h="1344295">
                  <a:moveTo>
                    <a:pt x="0" y="1344168"/>
                  </a:moveTo>
                  <a:lnTo>
                    <a:pt x="4826508" y="1344168"/>
                  </a:lnTo>
                  <a:lnTo>
                    <a:pt x="4826508" y="0"/>
                  </a:lnTo>
                  <a:lnTo>
                    <a:pt x="0" y="0"/>
                  </a:lnTo>
                  <a:lnTo>
                    <a:pt x="0" y="1344168"/>
                  </a:lnTo>
                  <a:close/>
                </a:path>
              </a:pathLst>
            </a:custGeom>
            <a:ln w="73152">
              <a:solidFill>
                <a:srgbClr val="000000"/>
              </a:solidFill>
            </a:ln>
          </p:spPr>
          <p:txBody>
            <a:bodyPr wrap="square" lIns="0" tIns="0" rIns="0" bIns="0" rtlCol="0"/>
            <a:lstStyle/>
            <a:p>
              <a:endParaRPr/>
            </a:p>
          </p:txBody>
        </p:sp>
      </p:grpSp>
      <p:sp>
        <p:nvSpPr>
          <p:cNvPr id="6" name="object 6"/>
          <p:cNvSpPr txBox="1"/>
          <p:nvPr/>
        </p:nvSpPr>
        <p:spPr>
          <a:xfrm>
            <a:off x="420116" y="4763160"/>
            <a:ext cx="8454390" cy="1398270"/>
          </a:xfrm>
          <a:prstGeom prst="rect">
            <a:avLst/>
          </a:prstGeom>
        </p:spPr>
        <p:txBody>
          <a:bodyPr vert="horz" wrap="square" lIns="0" tIns="12700" rIns="0" bIns="0" rtlCol="0">
            <a:spAutoFit/>
          </a:bodyPr>
          <a:lstStyle/>
          <a:p>
            <a:pPr marL="12700" marR="5080" algn="just">
              <a:lnSpc>
                <a:spcPct val="150100"/>
              </a:lnSpc>
              <a:spcBef>
                <a:spcPts val="100"/>
              </a:spcBef>
            </a:pPr>
            <a:r>
              <a:rPr sz="2000" b="1" spc="-135" dirty="0">
                <a:latin typeface="Arial"/>
                <a:cs typeface="Arial"/>
              </a:rPr>
              <a:t>2.Underpaid </a:t>
            </a:r>
            <a:r>
              <a:rPr sz="2000" b="1" spc="-140" dirty="0">
                <a:latin typeface="Arial"/>
                <a:cs typeface="Arial"/>
              </a:rPr>
              <a:t>Inequity: </a:t>
            </a:r>
            <a:r>
              <a:rPr sz="2000" spc="-55" dirty="0">
                <a:latin typeface="Arial"/>
                <a:cs typeface="Arial"/>
              </a:rPr>
              <a:t>When </a:t>
            </a:r>
            <a:r>
              <a:rPr sz="2000" spc="-95" dirty="0">
                <a:latin typeface="Arial"/>
                <a:cs typeface="Arial"/>
              </a:rPr>
              <a:t>an </a:t>
            </a:r>
            <a:r>
              <a:rPr sz="2000" spc="-5" dirty="0">
                <a:latin typeface="Arial"/>
                <a:cs typeface="Arial"/>
              </a:rPr>
              <a:t>individual </a:t>
            </a:r>
            <a:r>
              <a:rPr sz="2000" spc="-114" dirty="0">
                <a:latin typeface="Arial"/>
                <a:cs typeface="Arial"/>
              </a:rPr>
              <a:t>perceives </a:t>
            </a:r>
            <a:r>
              <a:rPr sz="2000" spc="-40" dirty="0">
                <a:latin typeface="Arial"/>
                <a:cs typeface="Arial"/>
              </a:rPr>
              <a:t>that </a:t>
            </a:r>
            <a:r>
              <a:rPr sz="2000" spc="-65" dirty="0">
                <a:latin typeface="Arial"/>
                <a:cs typeface="Arial"/>
              </a:rPr>
              <a:t>his </a:t>
            </a:r>
            <a:r>
              <a:rPr sz="2000" spc="-120" dirty="0">
                <a:latin typeface="Arial"/>
                <a:cs typeface="Arial"/>
              </a:rPr>
              <a:t>outcomes </a:t>
            </a:r>
            <a:r>
              <a:rPr sz="2000" spc="-105" dirty="0">
                <a:latin typeface="Arial"/>
                <a:cs typeface="Arial"/>
              </a:rPr>
              <a:t>are </a:t>
            </a:r>
            <a:r>
              <a:rPr sz="2000" spc="-175" dirty="0">
                <a:latin typeface="Arial"/>
                <a:cs typeface="Arial"/>
              </a:rPr>
              <a:t>less </a:t>
            </a:r>
            <a:r>
              <a:rPr sz="2000" spc="-229" dirty="0">
                <a:latin typeface="Arial"/>
                <a:cs typeface="Arial"/>
              </a:rPr>
              <a:t>as  </a:t>
            </a:r>
            <a:r>
              <a:rPr sz="2000" spc="-95" dirty="0">
                <a:latin typeface="Arial"/>
                <a:cs typeface="Arial"/>
              </a:rPr>
              <a:t>compared </a:t>
            </a:r>
            <a:r>
              <a:rPr sz="2000" spc="-60" dirty="0">
                <a:latin typeface="Arial"/>
                <a:cs typeface="Arial"/>
              </a:rPr>
              <a:t>to </a:t>
            </a:r>
            <a:r>
              <a:rPr sz="2000" spc="-65" dirty="0">
                <a:latin typeface="Arial"/>
                <a:cs typeface="Arial"/>
              </a:rPr>
              <a:t>his </a:t>
            </a:r>
            <a:r>
              <a:rPr sz="2000" spc="-60" dirty="0">
                <a:latin typeface="Arial"/>
                <a:cs typeface="Arial"/>
              </a:rPr>
              <a:t>inputs, </a:t>
            </a:r>
            <a:r>
              <a:rPr sz="2000" spc="40" dirty="0">
                <a:latin typeface="Arial"/>
                <a:cs typeface="Arial"/>
              </a:rPr>
              <a:t>in </a:t>
            </a:r>
            <a:r>
              <a:rPr sz="2000" spc="-30" dirty="0">
                <a:latin typeface="Arial"/>
                <a:cs typeface="Arial"/>
              </a:rPr>
              <a:t>relation </a:t>
            </a:r>
            <a:r>
              <a:rPr sz="2000" spc="-60" dirty="0">
                <a:latin typeface="Arial"/>
                <a:cs typeface="Arial"/>
              </a:rPr>
              <a:t>to </a:t>
            </a:r>
            <a:r>
              <a:rPr sz="2000" spc="-95" dirty="0">
                <a:latin typeface="Arial"/>
                <a:cs typeface="Arial"/>
              </a:rPr>
              <a:t>others. </a:t>
            </a:r>
            <a:r>
              <a:rPr sz="2000" spc="-145" dirty="0">
                <a:latin typeface="Arial"/>
                <a:cs typeface="Arial"/>
              </a:rPr>
              <a:t>The </a:t>
            </a:r>
            <a:r>
              <a:rPr sz="2000" spc="-60" dirty="0">
                <a:latin typeface="Arial"/>
                <a:cs typeface="Arial"/>
              </a:rPr>
              <a:t>Underpaid </a:t>
            </a:r>
            <a:r>
              <a:rPr sz="2000" spc="-70" dirty="0">
                <a:latin typeface="Arial"/>
                <a:cs typeface="Arial"/>
              </a:rPr>
              <a:t>Equity </a:t>
            </a:r>
            <a:r>
              <a:rPr sz="2000" spc="-95" dirty="0">
                <a:latin typeface="Arial"/>
                <a:cs typeface="Arial"/>
              </a:rPr>
              <a:t>can </a:t>
            </a:r>
            <a:r>
              <a:rPr sz="2000" spc="-170" dirty="0">
                <a:latin typeface="Arial"/>
                <a:cs typeface="Arial"/>
              </a:rPr>
              <a:t>be  </a:t>
            </a:r>
            <a:r>
              <a:rPr sz="2000" spc="-135" dirty="0">
                <a:latin typeface="Arial"/>
                <a:cs typeface="Arial"/>
              </a:rPr>
              <a:t>expressed</a:t>
            </a:r>
            <a:r>
              <a:rPr sz="2000" spc="-125" dirty="0">
                <a:latin typeface="Arial"/>
                <a:cs typeface="Arial"/>
              </a:rPr>
              <a:t> </a:t>
            </a:r>
            <a:r>
              <a:rPr sz="2000" spc="-200" dirty="0">
                <a:latin typeface="Arial"/>
                <a:cs typeface="Arial"/>
              </a:rPr>
              <a:t>as:</a:t>
            </a:r>
            <a:endParaRPr sz="2000">
              <a:latin typeface="Arial"/>
              <a:cs typeface="Arial"/>
            </a:endParaRPr>
          </a:p>
        </p:txBody>
      </p:sp>
      <p:sp>
        <p:nvSpPr>
          <p:cNvPr id="7" name="object 7"/>
          <p:cNvSpPr/>
          <p:nvPr/>
        </p:nvSpPr>
        <p:spPr>
          <a:xfrm>
            <a:off x="8382000" y="6096000"/>
            <a:ext cx="609600" cy="609600"/>
          </a:xfrm>
          <a:prstGeom prst="rect">
            <a:avLst/>
          </a:prstGeom>
          <a:blipFill>
            <a:blip r:embed="rId3" cstate="print"/>
            <a:stretch>
              <a:fillRect/>
            </a:stretch>
          </a:blipFill>
        </p:spPr>
        <p:txBody>
          <a:bodyPr wrap="square" lIns="0" tIns="0" rIns="0" bIns="0" rtlCol="0"/>
          <a:lstStyle/>
          <a:p>
            <a:endParaRPr/>
          </a:p>
        </p:txBody>
      </p:sp>
      <p:sp>
        <p:nvSpPr>
          <p:cNvPr id="8" name="object 8"/>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2103120" y="342900"/>
              <a:ext cx="4753356" cy="13944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074164" y="313943"/>
              <a:ext cx="4811395" cy="1452880"/>
            </a:xfrm>
            <a:custGeom>
              <a:avLst/>
              <a:gdLst/>
              <a:ahLst/>
              <a:cxnLst/>
              <a:rect l="l" t="t" r="r" b="b"/>
              <a:pathLst>
                <a:path w="4811395" h="1452880">
                  <a:moveTo>
                    <a:pt x="0" y="1452371"/>
                  </a:moveTo>
                  <a:lnTo>
                    <a:pt x="4811268" y="1452371"/>
                  </a:lnTo>
                  <a:lnTo>
                    <a:pt x="4811268" y="0"/>
                  </a:lnTo>
                  <a:lnTo>
                    <a:pt x="0" y="0"/>
                  </a:lnTo>
                  <a:lnTo>
                    <a:pt x="0" y="1452371"/>
                  </a:lnTo>
                  <a:close/>
                </a:path>
              </a:pathLst>
            </a:custGeom>
            <a:ln w="57912">
              <a:solidFill>
                <a:srgbClr val="000000"/>
              </a:solidFill>
            </a:ln>
          </p:spPr>
          <p:txBody>
            <a:bodyPr wrap="square" lIns="0" tIns="0" rIns="0" bIns="0" rtlCol="0"/>
            <a:lstStyle/>
            <a:p>
              <a:endParaRPr/>
            </a:p>
          </p:txBody>
        </p:sp>
      </p:grpSp>
      <p:sp>
        <p:nvSpPr>
          <p:cNvPr id="5" name="object 5"/>
          <p:cNvSpPr txBox="1">
            <a:spLocks noGrp="1"/>
          </p:cNvSpPr>
          <p:nvPr>
            <p:ph type="title"/>
          </p:nvPr>
        </p:nvSpPr>
        <p:spPr>
          <a:xfrm>
            <a:off x="425297" y="1892655"/>
            <a:ext cx="8225790" cy="940435"/>
          </a:xfrm>
          <a:prstGeom prst="rect">
            <a:avLst/>
          </a:prstGeom>
        </p:spPr>
        <p:txBody>
          <a:bodyPr vert="horz" wrap="square" lIns="0" tIns="12065" rIns="0" bIns="0" rtlCol="0">
            <a:spAutoFit/>
          </a:bodyPr>
          <a:lstStyle/>
          <a:p>
            <a:pPr marL="12700" marR="5080">
              <a:lnSpc>
                <a:spcPct val="150100"/>
              </a:lnSpc>
              <a:spcBef>
                <a:spcPts val="95"/>
              </a:spcBef>
            </a:pPr>
            <a:r>
              <a:rPr sz="2000" b="1" u="none" spc="-165" dirty="0">
                <a:latin typeface="Arial"/>
                <a:cs typeface="Arial"/>
              </a:rPr>
              <a:t>3.Equity: </a:t>
            </a:r>
            <a:r>
              <a:rPr sz="2000" u="none" spc="-75" dirty="0"/>
              <a:t>An </a:t>
            </a:r>
            <a:r>
              <a:rPr sz="2000" u="none" spc="-5" dirty="0"/>
              <a:t>individual </a:t>
            </a:r>
            <a:r>
              <a:rPr sz="2000" u="none" spc="-110" dirty="0"/>
              <a:t>perceives </a:t>
            </a:r>
            <a:r>
              <a:rPr sz="2000" u="none" spc="-35" dirty="0"/>
              <a:t>that </a:t>
            </a:r>
            <a:r>
              <a:rPr sz="2000" u="none" spc="-70" dirty="0"/>
              <a:t>his </a:t>
            </a:r>
            <a:r>
              <a:rPr sz="2000" u="none" spc="-120" dirty="0"/>
              <a:t>outcomes </a:t>
            </a:r>
            <a:r>
              <a:rPr sz="2000" u="none" spc="40" dirty="0"/>
              <a:t>in </a:t>
            </a:r>
            <a:r>
              <a:rPr sz="2000" u="none" spc="-30" dirty="0"/>
              <a:t>relation </a:t>
            </a:r>
            <a:r>
              <a:rPr sz="2000" u="none" spc="-60" dirty="0"/>
              <a:t>to </a:t>
            </a:r>
            <a:r>
              <a:rPr sz="2000" u="none" spc="-65" dirty="0"/>
              <a:t>his </a:t>
            </a:r>
            <a:r>
              <a:rPr sz="2000" u="none" spc="-45" dirty="0"/>
              <a:t>inputs </a:t>
            </a:r>
            <a:r>
              <a:rPr sz="2000" u="none" spc="-105" dirty="0"/>
              <a:t>are  </a:t>
            </a:r>
            <a:r>
              <a:rPr sz="2000" u="none" spc="-80" dirty="0"/>
              <a:t>equal </a:t>
            </a:r>
            <a:r>
              <a:rPr sz="2000" u="none" spc="-55" dirty="0"/>
              <a:t>to </a:t>
            </a:r>
            <a:r>
              <a:rPr sz="2000" u="none" spc="-125" dirty="0"/>
              <a:t>those </a:t>
            </a:r>
            <a:r>
              <a:rPr sz="2000" u="none" spc="-35" dirty="0"/>
              <a:t>of </a:t>
            </a:r>
            <a:r>
              <a:rPr sz="2000" u="none" spc="-95" dirty="0"/>
              <a:t>others. </a:t>
            </a:r>
            <a:r>
              <a:rPr sz="2000" u="none" spc="-140" dirty="0"/>
              <a:t>The </a:t>
            </a:r>
            <a:r>
              <a:rPr sz="2000" u="none" spc="-45" dirty="0"/>
              <a:t>equity </a:t>
            </a:r>
            <a:r>
              <a:rPr sz="2000" u="none" spc="-95" dirty="0"/>
              <a:t>can </a:t>
            </a:r>
            <a:r>
              <a:rPr sz="2000" u="none" spc="-170" dirty="0"/>
              <a:t>be </a:t>
            </a:r>
            <a:r>
              <a:rPr sz="2000" u="none" spc="-135" dirty="0"/>
              <a:t>expressed</a:t>
            </a:r>
            <a:r>
              <a:rPr sz="2000" u="none" spc="-20" dirty="0"/>
              <a:t> </a:t>
            </a:r>
            <a:r>
              <a:rPr sz="2000" u="none" spc="-229" dirty="0"/>
              <a:t>as</a:t>
            </a:r>
            <a:endParaRPr sz="2000">
              <a:latin typeface="Arial"/>
              <a:cs typeface="Arial"/>
            </a:endParaRPr>
          </a:p>
        </p:txBody>
      </p:sp>
      <p:grpSp>
        <p:nvGrpSpPr>
          <p:cNvPr id="6" name="object 6"/>
          <p:cNvGrpSpPr/>
          <p:nvPr/>
        </p:nvGrpSpPr>
        <p:grpSpPr>
          <a:xfrm>
            <a:off x="2036064" y="2927604"/>
            <a:ext cx="4836160" cy="1554480"/>
            <a:chOff x="2036064" y="2927604"/>
            <a:chExt cx="4836160" cy="1554480"/>
          </a:xfrm>
        </p:grpSpPr>
        <p:sp>
          <p:nvSpPr>
            <p:cNvPr id="7" name="object 7"/>
            <p:cNvSpPr/>
            <p:nvPr/>
          </p:nvSpPr>
          <p:spPr>
            <a:xfrm>
              <a:off x="2089404" y="2980944"/>
              <a:ext cx="4728972" cy="144779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062734" y="2954274"/>
              <a:ext cx="4782820" cy="1501140"/>
            </a:xfrm>
            <a:custGeom>
              <a:avLst/>
              <a:gdLst/>
              <a:ahLst/>
              <a:cxnLst/>
              <a:rect l="l" t="t" r="r" b="b"/>
              <a:pathLst>
                <a:path w="4782820" h="1501139">
                  <a:moveTo>
                    <a:pt x="0" y="1501139"/>
                  </a:moveTo>
                  <a:lnTo>
                    <a:pt x="4782312" y="1501139"/>
                  </a:lnTo>
                  <a:lnTo>
                    <a:pt x="4782312" y="0"/>
                  </a:lnTo>
                  <a:lnTo>
                    <a:pt x="0" y="0"/>
                  </a:lnTo>
                  <a:lnTo>
                    <a:pt x="0" y="1501139"/>
                  </a:lnTo>
                  <a:close/>
                </a:path>
              </a:pathLst>
            </a:custGeom>
            <a:ln w="53340">
              <a:solidFill>
                <a:srgbClr val="000000"/>
              </a:solidFill>
            </a:ln>
          </p:spPr>
          <p:txBody>
            <a:bodyPr wrap="square" lIns="0" tIns="0" rIns="0" bIns="0" rtlCol="0"/>
            <a:lstStyle/>
            <a:p>
              <a:endParaRPr/>
            </a:p>
          </p:txBody>
        </p:sp>
      </p:grpSp>
      <p:sp>
        <p:nvSpPr>
          <p:cNvPr id="9" name="object 9"/>
          <p:cNvSpPr txBox="1"/>
          <p:nvPr/>
        </p:nvSpPr>
        <p:spPr>
          <a:xfrm>
            <a:off x="349097" y="4611045"/>
            <a:ext cx="8455025" cy="1855470"/>
          </a:xfrm>
          <a:prstGeom prst="rect">
            <a:avLst/>
          </a:prstGeom>
        </p:spPr>
        <p:txBody>
          <a:bodyPr vert="horz" wrap="square" lIns="0" tIns="13335" rIns="0" bIns="0" rtlCol="0">
            <a:spAutoFit/>
          </a:bodyPr>
          <a:lstStyle/>
          <a:p>
            <a:pPr marL="12700" marR="5080" indent="1333500" algn="just">
              <a:lnSpc>
                <a:spcPct val="150000"/>
              </a:lnSpc>
              <a:spcBef>
                <a:spcPts val="105"/>
              </a:spcBef>
            </a:pPr>
            <a:r>
              <a:rPr sz="2000" spc="-130" dirty="0">
                <a:latin typeface="Arial"/>
                <a:cs typeface="Arial"/>
              </a:rPr>
              <a:t>Thus, </a:t>
            </a:r>
            <a:r>
              <a:rPr sz="2000" spc="-60" dirty="0">
                <a:latin typeface="Times New Roman"/>
                <a:cs typeface="Times New Roman"/>
              </a:rPr>
              <a:t>Adam’s </a:t>
            </a:r>
            <a:r>
              <a:rPr sz="2000" spc="-50" dirty="0">
                <a:latin typeface="Arial"/>
                <a:cs typeface="Arial"/>
              </a:rPr>
              <a:t>equity theory </a:t>
            </a:r>
            <a:r>
              <a:rPr sz="2000" spc="-130" dirty="0">
                <a:latin typeface="Arial"/>
                <a:cs typeface="Arial"/>
              </a:rPr>
              <a:t>shows </a:t>
            </a:r>
            <a:r>
              <a:rPr sz="2000" spc="-75" dirty="0">
                <a:latin typeface="Arial"/>
                <a:cs typeface="Arial"/>
              </a:rPr>
              <a:t>the </a:t>
            </a:r>
            <a:r>
              <a:rPr sz="2000" spc="-70" dirty="0">
                <a:latin typeface="Arial"/>
                <a:cs typeface="Arial"/>
              </a:rPr>
              <a:t>level </a:t>
            </a:r>
            <a:r>
              <a:rPr sz="2000" spc="-30" dirty="0">
                <a:latin typeface="Arial"/>
                <a:cs typeface="Arial"/>
              </a:rPr>
              <a:t>of </a:t>
            </a:r>
            <a:r>
              <a:rPr sz="2000" spc="-35" dirty="0">
                <a:latin typeface="Arial"/>
                <a:cs typeface="Arial"/>
              </a:rPr>
              <a:t>motivation </a:t>
            </a:r>
            <a:r>
              <a:rPr sz="2000" spc="-105" dirty="0">
                <a:latin typeface="Arial"/>
                <a:cs typeface="Arial"/>
              </a:rPr>
              <a:t>among </a:t>
            </a:r>
            <a:r>
              <a:rPr sz="2000" spc="-80" dirty="0">
                <a:latin typeface="Arial"/>
                <a:cs typeface="Arial"/>
              </a:rPr>
              <a:t>the  </a:t>
            </a:r>
            <a:r>
              <a:rPr sz="2000" spc="-30" dirty="0">
                <a:latin typeface="Arial"/>
                <a:cs typeface="Arial"/>
              </a:rPr>
              <a:t>individuals </a:t>
            </a:r>
            <a:r>
              <a:rPr sz="2000" spc="40" dirty="0">
                <a:latin typeface="Arial"/>
                <a:cs typeface="Arial"/>
              </a:rPr>
              <a:t>in </a:t>
            </a:r>
            <a:r>
              <a:rPr sz="2000" spc="-75" dirty="0">
                <a:latin typeface="Arial"/>
                <a:cs typeface="Arial"/>
              </a:rPr>
              <a:t>the </a:t>
            </a:r>
            <a:r>
              <a:rPr sz="2000" dirty="0">
                <a:latin typeface="Arial"/>
                <a:cs typeface="Arial"/>
              </a:rPr>
              <a:t>working </a:t>
            </a:r>
            <a:r>
              <a:rPr sz="2000" spc="-60" dirty="0">
                <a:latin typeface="Arial"/>
                <a:cs typeface="Arial"/>
              </a:rPr>
              <a:t>environment. </a:t>
            </a:r>
            <a:r>
              <a:rPr sz="2000" spc="-65" dirty="0">
                <a:latin typeface="Arial"/>
                <a:cs typeface="Arial"/>
              </a:rPr>
              <a:t>An </a:t>
            </a:r>
            <a:r>
              <a:rPr sz="2000" spc="-5" dirty="0">
                <a:latin typeface="Arial"/>
                <a:cs typeface="Arial"/>
              </a:rPr>
              <a:t>individual </a:t>
            </a:r>
            <a:r>
              <a:rPr sz="2000" spc="-90" dirty="0">
                <a:latin typeface="Arial"/>
                <a:cs typeface="Arial"/>
              </a:rPr>
              <a:t>is </a:t>
            </a:r>
            <a:r>
              <a:rPr sz="2000" spc="-110" dirty="0">
                <a:latin typeface="Arial"/>
                <a:cs typeface="Arial"/>
              </a:rPr>
              <a:t>said </a:t>
            </a:r>
            <a:r>
              <a:rPr sz="2000" spc="-60" dirty="0">
                <a:latin typeface="Arial"/>
                <a:cs typeface="Arial"/>
              </a:rPr>
              <a:t>to </a:t>
            </a:r>
            <a:r>
              <a:rPr sz="2000" spc="-175" dirty="0">
                <a:latin typeface="Arial"/>
                <a:cs typeface="Arial"/>
              </a:rPr>
              <a:t>be </a:t>
            </a:r>
            <a:r>
              <a:rPr sz="2000" spc="-5" dirty="0">
                <a:latin typeface="Arial"/>
                <a:cs typeface="Arial"/>
              </a:rPr>
              <a:t>highly  </a:t>
            </a:r>
            <a:r>
              <a:rPr sz="2000" spc="-65" dirty="0">
                <a:latin typeface="Arial"/>
                <a:cs typeface="Arial"/>
              </a:rPr>
              <a:t>motivated </a:t>
            </a:r>
            <a:r>
              <a:rPr sz="2000" spc="80" dirty="0">
                <a:latin typeface="Arial"/>
                <a:cs typeface="Arial"/>
              </a:rPr>
              <a:t>if </a:t>
            </a:r>
            <a:r>
              <a:rPr sz="2000" spc="-130" dirty="0">
                <a:latin typeface="Arial"/>
                <a:cs typeface="Arial"/>
              </a:rPr>
              <a:t>he </a:t>
            </a:r>
            <a:r>
              <a:rPr sz="2000" spc="-110" dirty="0">
                <a:latin typeface="Arial"/>
                <a:cs typeface="Arial"/>
              </a:rPr>
              <a:t>perceives </a:t>
            </a:r>
            <a:r>
              <a:rPr sz="2000" spc="-60" dirty="0">
                <a:latin typeface="Arial"/>
                <a:cs typeface="Arial"/>
              </a:rPr>
              <a:t>to </a:t>
            </a:r>
            <a:r>
              <a:rPr sz="2000" spc="-170" dirty="0">
                <a:latin typeface="Arial"/>
                <a:cs typeface="Arial"/>
              </a:rPr>
              <a:t>be </a:t>
            </a:r>
            <a:r>
              <a:rPr sz="2000" spc="-80" dirty="0">
                <a:latin typeface="Arial"/>
                <a:cs typeface="Arial"/>
              </a:rPr>
              <a:t>treated </a:t>
            </a:r>
            <a:r>
              <a:rPr sz="2000" spc="-5" dirty="0">
                <a:latin typeface="Arial"/>
                <a:cs typeface="Arial"/>
              </a:rPr>
              <a:t>fairly. While </a:t>
            </a:r>
            <a:r>
              <a:rPr sz="2000" spc="-80" dirty="0">
                <a:latin typeface="Arial"/>
                <a:cs typeface="Arial"/>
              </a:rPr>
              <a:t>the feelings </a:t>
            </a:r>
            <a:r>
              <a:rPr sz="2000" spc="-35" dirty="0">
                <a:latin typeface="Arial"/>
                <a:cs typeface="Arial"/>
              </a:rPr>
              <a:t>of de-motivation  </a:t>
            </a:r>
            <a:r>
              <a:rPr sz="2000" spc="-105" dirty="0">
                <a:latin typeface="Arial"/>
                <a:cs typeface="Arial"/>
              </a:rPr>
              <a:t>arise, </a:t>
            </a:r>
            <a:r>
              <a:rPr sz="2000" spc="80" dirty="0">
                <a:latin typeface="Arial"/>
                <a:cs typeface="Arial"/>
              </a:rPr>
              <a:t>if </a:t>
            </a:r>
            <a:r>
              <a:rPr sz="2000" spc="-95" dirty="0">
                <a:latin typeface="Arial"/>
                <a:cs typeface="Arial"/>
              </a:rPr>
              <a:t>an </a:t>
            </a:r>
            <a:r>
              <a:rPr sz="2000" dirty="0">
                <a:latin typeface="Arial"/>
                <a:cs typeface="Arial"/>
              </a:rPr>
              <a:t>individual </a:t>
            </a:r>
            <a:r>
              <a:rPr sz="2000" spc="-110" dirty="0">
                <a:latin typeface="Arial"/>
                <a:cs typeface="Arial"/>
              </a:rPr>
              <a:t>perceives </a:t>
            </a:r>
            <a:r>
              <a:rPr sz="2000" spc="-55" dirty="0">
                <a:latin typeface="Arial"/>
                <a:cs typeface="Arial"/>
              </a:rPr>
              <a:t>to </a:t>
            </a:r>
            <a:r>
              <a:rPr sz="2000" spc="-170" dirty="0">
                <a:latin typeface="Arial"/>
                <a:cs typeface="Arial"/>
              </a:rPr>
              <a:t>be </a:t>
            </a:r>
            <a:r>
              <a:rPr sz="2000" spc="-80" dirty="0">
                <a:latin typeface="Arial"/>
                <a:cs typeface="Arial"/>
              </a:rPr>
              <a:t>treated </a:t>
            </a:r>
            <a:r>
              <a:rPr sz="2000" spc="15" dirty="0">
                <a:latin typeface="Arial"/>
                <a:cs typeface="Arial"/>
              </a:rPr>
              <a:t>unfairly </a:t>
            </a:r>
            <a:r>
              <a:rPr sz="2000" spc="40" dirty="0">
                <a:latin typeface="Arial"/>
                <a:cs typeface="Arial"/>
              </a:rPr>
              <a:t>in </a:t>
            </a:r>
            <a:r>
              <a:rPr sz="2000" spc="-75" dirty="0">
                <a:latin typeface="Arial"/>
                <a:cs typeface="Arial"/>
              </a:rPr>
              <a:t>the</a:t>
            </a:r>
            <a:r>
              <a:rPr sz="2000" spc="-415" dirty="0">
                <a:latin typeface="Arial"/>
                <a:cs typeface="Arial"/>
              </a:rPr>
              <a:t> </a:t>
            </a:r>
            <a:r>
              <a:rPr sz="2000" spc="-50" dirty="0">
                <a:latin typeface="Arial"/>
                <a:cs typeface="Arial"/>
              </a:rPr>
              <a:t>organization.</a:t>
            </a:r>
            <a:endParaRPr sz="2000">
              <a:latin typeface="Arial"/>
              <a:cs typeface="Arial"/>
            </a:endParaRPr>
          </a:p>
        </p:txBody>
      </p:sp>
      <p:sp>
        <p:nvSpPr>
          <p:cNvPr id="10" name="object 10"/>
          <p:cNvSpPr/>
          <p:nvPr/>
        </p:nvSpPr>
        <p:spPr>
          <a:xfrm>
            <a:off x="8382000" y="6096000"/>
            <a:ext cx="609600" cy="609600"/>
          </a:xfrm>
          <a:prstGeom prst="rect">
            <a:avLst/>
          </a:prstGeom>
          <a:blipFill>
            <a:blip r:embed="rId4" cstate="print"/>
            <a:stretch>
              <a:fillRect/>
            </a:stretch>
          </a:blipFill>
        </p:spPr>
        <p:txBody>
          <a:bodyPr wrap="square" lIns="0" tIns="0" rIns="0" bIns="0" rtlCol="0"/>
          <a:lstStyle/>
          <a:p>
            <a:endParaRPr/>
          </a:p>
        </p:txBody>
      </p:sp>
      <p:sp>
        <p:nvSpPr>
          <p:cNvPr id="11" name="object 11"/>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0057" y="140335"/>
            <a:ext cx="3066415" cy="360680"/>
          </a:xfrm>
          <a:prstGeom prst="rect">
            <a:avLst/>
          </a:prstGeom>
        </p:spPr>
        <p:txBody>
          <a:bodyPr vert="horz" wrap="square" lIns="0" tIns="12065" rIns="0" bIns="0" rtlCol="0">
            <a:spAutoFit/>
          </a:bodyPr>
          <a:lstStyle/>
          <a:p>
            <a:pPr marL="12700">
              <a:lnSpc>
                <a:spcPct val="100000"/>
              </a:lnSpc>
              <a:spcBef>
                <a:spcPts val="95"/>
              </a:spcBef>
            </a:pPr>
            <a:r>
              <a:rPr sz="2200" b="1" spc="-200" dirty="0">
                <a:latin typeface="Arial"/>
                <a:cs typeface="Arial"/>
              </a:rPr>
              <a:t>3.GOAL </a:t>
            </a:r>
            <a:r>
              <a:rPr sz="2200" b="1" spc="-245" dirty="0">
                <a:latin typeface="Arial"/>
                <a:cs typeface="Arial"/>
              </a:rPr>
              <a:t>SETTING</a:t>
            </a:r>
            <a:r>
              <a:rPr sz="2200" b="1" spc="-145" dirty="0">
                <a:latin typeface="Arial"/>
                <a:cs typeface="Arial"/>
              </a:rPr>
              <a:t> </a:t>
            </a:r>
            <a:r>
              <a:rPr sz="2200" b="1" spc="-254" dirty="0">
                <a:latin typeface="Arial"/>
                <a:cs typeface="Arial"/>
              </a:rPr>
              <a:t>THEORY:</a:t>
            </a:r>
            <a:endParaRPr sz="2200">
              <a:latin typeface="Arial"/>
              <a:cs typeface="Arial"/>
            </a:endParaRPr>
          </a:p>
        </p:txBody>
      </p:sp>
      <p:sp>
        <p:nvSpPr>
          <p:cNvPr id="3" name="object 3"/>
          <p:cNvSpPr txBox="1"/>
          <p:nvPr/>
        </p:nvSpPr>
        <p:spPr>
          <a:xfrm>
            <a:off x="307340" y="571855"/>
            <a:ext cx="8302625" cy="5574030"/>
          </a:xfrm>
          <a:prstGeom prst="rect">
            <a:avLst/>
          </a:prstGeom>
        </p:spPr>
        <p:txBody>
          <a:bodyPr vert="horz" wrap="square" lIns="0" tIns="12700" rIns="0" bIns="0" rtlCol="0">
            <a:spAutoFit/>
          </a:bodyPr>
          <a:lstStyle/>
          <a:p>
            <a:pPr marL="12700" marR="5080" indent="1610995" algn="just">
              <a:lnSpc>
                <a:spcPct val="150000"/>
              </a:lnSpc>
              <a:spcBef>
                <a:spcPts val="100"/>
              </a:spcBef>
            </a:pPr>
            <a:r>
              <a:rPr sz="2000" spc="15" dirty="0">
                <a:latin typeface="Arial"/>
                <a:cs typeface="Arial"/>
              </a:rPr>
              <a:t>In </a:t>
            </a:r>
            <a:r>
              <a:rPr sz="2000" spc="-60" dirty="0">
                <a:latin typeface="Arial"/>
                <a:cs typeface="Arial"/>
              </a:rPr>
              <a:t>1960</a:t>
            </a:r>
            <a:r>
              <a:rPr sz="2000" spc="-60" dirty="0">
                <a:latin typeface="Times New Roman"/>
                <a:cs typeface="Times New Roman"/>
              </a:rPr>
              <a:t>’s, </a:t>
            </a:r>
            <a:r>
              <a:rPr sz="2000" b="1" spc="-165" dirty="0">
                <a:latin typeface="Arial"/>
                <a:cs typeface="Arial"/>
              </a:rPr>
              <a:t>Edwin </a:t>
            </a:r>
            <a:r>
              <a:rPr sz="2000" b="1" spc="-235" dirty="0">
                <a:latin typeface="Arial"/>
                <a:cs typeface="Arial"/>
              </a:rPr>
              <a:t>Locke </a:t>
            </a:r>
            <a:r>
              <a:rPr sz="2000" spc="-15" dirty="0">
                <a:latin typeface="Arial"/>
                <a:cs typeface="Arial"/>
              </a:rPr>
              <a:t>put </a:t>
            </a:r>
            <a:r>
              <a:rPr sz="2000" spc="-5" dirty="0">
                <a:latin typeface="Arial"/>
                <a:cs typeface="Arial"/>
              </a:rPr>
              <a:t>forward </a:t>
            </a:r>
            <a:r>
              <a:rPr sz="2000" spc="-75" dirty="0">
                <a:latin typeface="Arial"/>
                <a:cs typeface="Arial"/>
              </a:rPr>
              <a:t>the </a:t>
            </a:r>
            <a:r>
              <a:rPr sz="2000" spc="-55" dirty="0">
                <a:latin typeface="Arial"/>
                <a:cs typeface="Arial"/>
              </a:rPr>
              <a:t>Goal-setting theory </a:t>
            </a:r>
            <a:r>
              <a:rPr sz="2000" spc="-45" dirty="0">
                <a:latin typeface="Arial"/>
                <a:cs typeface="Arial"/>
              </a:rPr>
              <a:t>of  motivation. </a:t>
            </a:r>
            <a:r>
              <a:rPr sz="2000" spc="-95" dirty="0">
                <a:latin typeface="Arial"/>
                <a:cs typeface="Arial"/>
              </a:rPr>
              <a:t>This </a:t>
            </a:r>
            <a:r>
              <a:rPr sz="2000" spc="-55" dirty="0">
                <a:latin typeface="Arial"/>
                <a:cs typeface="Arial"/>
              </a:rPr>
              <a:t>theory </a:t>
            </a:r>
            <a:r>
              <a:rPr sz="2000" spc="-155" dirty="0">
                <a:latin typeface="Arial"/>
                <a:cs typeface="Arial"/>
              </a:rPr>
              <a:t>states </a:t>
            </a:r>
            <a:r>
              <a:rPr sz="2000" spc="-35" dirty="0">
                <a:latin typeface="Arial"/>
                <a:cs typeface="Arial"/>
              </a:rPr>
              <a:t>that </a:t>
            </a:r>
            <a:r>
              <a:rPr sz="2000" spc="-85" dirty="0">
                <a:latin typeface="Arial"/>
                <a:cs typeface="Arial"/>
              </a:rPr>
              <a:t>goal </a:t>
            </a:r>
            <a:r>
              <a:rPr sz="2000" spc="-70" dirty="0">
                <a:latin typeface="Arial"/>
                <a:cs typeface="Arial"/>
              </a:rPr>
              <a:t>setting </a:t>
            </a:r>
            <a:r>
              <a:rPr sz="2000" spc="-100" dirty="0">
                <a:latin typeface="Arial"/>
                <a:cs typeface="Arial"/>
              </a:rPr>
              <a:t>is </a:t>
            </a:r>
            <a:r>
              <a:rPr sz="2000" spc="-90" dirty="0">
                <a:latin typeface="Arial"/>
                <a:cs typeface="Arial"/>
              </a:rPr>
              <a:t>essentially </a:t>
            </a:r>
            <a:r>
              <a:rPr sz="2000" spc="-25" dirty="0">
                <a:latin typeface="Arial"/>
                <a:cs typeface="Arial"/>
              </a:rPr>
              <a:t>linked </a:t>
            </a:r>
            <a:r>
              <a:rPr sz="2000" spc="-55" dirty="0">
                <a:latin typeface="Arial"/>
                <a:cs typeface="Arial"/>
              </a:rPr>
              <a:t>to </a:t>
            </a:r>
            <a:r>
              <a:rPr sz="2000" spc="-110" dirty="0">
                <a:latin typeface="Arial"/>
                <a:cs typeface="Arial"/>
              </a:rPr>
              <a:t>task  </a:t>
            </a:r>
            <a:r>
              <a:rPr sz="2000" spc="-75" dirty="0">
                <a:latin typeface="Arial"/>
                <a:cs typeface="Arial"/>
              </a:rPr>
              <a:t>performance. </a:t>
            </a:r>
            <a:r>
              <a:rPr sz="2000" spc="30" dirty="0">
                <a:latin typeface="Arial"/>
                <a:cs typeface="Arial"/>
              </a:rPr>
              <a:t>It </a:t>
            </a:r>
            <a:r>
              <a:rPr sz="2000" spc="-155" dirty="0">
                <a:latin typeface="Arial"/>
                <a:cs typeface="Arial"/>
              </a:rPr>
              <a:t>states </a:t>
            </a:r>
            <a:r>
              <a:rPr sz="2000" spc="-40" dirty="0">
                <a:latin typeface="Arial"/>
                <a:cs typeface="Arial"/>
              </a:rPr>
              <a:t>that </a:t>
            </a:r>
            <a:r>
              <a:rPr sz="2000" spc="-70" dirty="0">
                <a:latin typeface="Arial"/>
                <a:cs typeface="Arial"/>
              </a:rPr>
              <a:t>specific </a:t>
            </a:r>
            <a:r>
              <a:rPr sz="2000" spc="-95" dirty="0">
                <a:latin typeface="Arial"/>
                <a:cs typeface="Arial"/>
              </a:rPr>
              <a:t>and </a:t>
            </a:r>
            <a:r>
              <a:rPr sz="2000" spc="-50" dirty="0">
                <a:latin typeface="Arial"/>
                <a:cs typeface="Arial"/>
              </a:rPr>
              <a:t>challenging </a:t>
            </a:r>
            <a:r>
              <a:rPr sz="2000" spc="-125" dirty="0">
                <a:latin typeface="Arial"/>
                <a:cs typeface="Arial"/>
              </a:rPr>
              <a:t>goals </a:t>
            </a:r>
            <a:r>
              <a:rPr sz="2000" spc="-75" dirty="0">
                <a:latin typeface="Arial"/>
                <a:cs typeface="Arial"/>
              </a:rPr>
              <a:t>along </a:t>
            </a:r>
            <a:r>
              <a:rPr sz="2000" spc="40" dirty="0">
                <a:latin typeface="Arial"/>
                <a:cs typeface="Arial"/>
              </a:rPr>
              <a:t>with  </a:t>
            </a:r>
            <a:r>
              <a:rPr sz="2000" spc="-50" dirty="0">
                <a:latin typeface="Arial"/>
                <a:cs typeface="Arial"/>
              </a:rPr>
              <a:t>appropriate </a:t>
            </a:r>
            <a:r>
              <a:rPr sz="2000" spc="-110" dirty="0">
                <a:latin typeface="Arial"/>
                <a:cs typeface="Arial"/>
              </a:rPr>
              <a:t>feedback </a:t>
            </a:r>
            <a:r>
              <a:rPr sz="2000" spc="-35" dirty="0">
                <a:latin typeface="Arial"/>
                <a:cs typeface="Arial"/>
              </a:rPr>
              <a:t>contribute </a:t>
            </a:r>
            <a:r>
              <a:rPr sz="2000" spc="-55" dirty="0">
                <a:latin typeface="Arial"/>
                <a:cs typeface="Arial"/>
              </a:rPr>
              <a:t>to </a:t>
            </a:r>
            <a:r>
              <a:rPr sz="2000" spc="-35" dirty="0">
                <a:latin typeface="Arial"/>
                <a:cs typeface="Arial"/>
              </a:rPr>
              <a:t>higher </a:t>
            </a:r>
            <a:r>
              <a:rPr sz="2000" spc="-90" dirty="0">
                <a:latin typeface="Arial"/>
                <a:cs typeface="Arial"/>
              </a:rPr>
              <a:t>and </a:t>
            </a:r>
            <a:r>
              <a:rPr sz="2000" spc="-70" dirty="0">
                <a:latin typeface="Arial"/>
                <a:cs typeface="Arial"/>
              </a:rPr>
              <a:t>better </a:t>
            </a:r>
            <a:r>
              <a:rPr sz="2000" spc="-110" dirty="0">
                <a:latin typeface="Arial"/>
                <a:cs typeface="Arial"/>
              </a:rPr>
              <a:t>task </a:t>
            </a:r>
            <a:r>
              <a:rPr sz="2000" spc="-75" dirty="0">
                <a:latin typeface="Arial"/>
                <a:cs typeface="Arial"/>
              </a:rPr>
              <a:t>performance. </a:t>
            </a:r>
            <a:r>
              <a:rPr sz="2000" spc="-140" dirty="0">
                <a:latin typeface="Arial"/>
                <a:cs typeface="Arial"/>
              </a:rPr>
              <a:t>The  </a:t>
            </a:r>
            <a:r>
              <a:rPr sz="2000" spc="-15" dirty="0">
                <a:latin typeface="Arial"/>
                <a:cs typeface="Arial"/>
              </a:rPr>
              <a:t>important </a:t>
            </a:r>
            <a:r>
              <a:rPr sz="2000" b="1" spc="-170" dirty="0">
                <a:latin typeface="Arial"/>
                <a:cs typeface="Arial"/>
              </a:rPr>
              <a:t>features </a:t>
            </a:r>
            <a:r>
              <a:rPr sz="2000" b="1" spc="-145" dirty="0">
                <a:latin typeface="Arial"/>
                <a:cs typeface="Arial"/>
              </a:rPr>
              <a:t>of </a:t>
            </a:r>
            <a:r>
              <a:rPr sz="2000" b="1" spc="-140" dirty="0">
                <a:latin typeface="Arial"/>
                <a:cs typeface="Arial"/>
              </a:rPr>
              <a:t>goal-setting </a:t>
            </a:r>
            <a:r>
              <a:rPr sz="2000" b="1" spc="-145" dirty="0">
                <a:latin typeface="Arial"/>
                <a:cs typeface="Arial"/>
              </a:rPr>
              <a:t>theory </a:t>
            </a:r>
            <a:r>
              <a:rPr sz="2000" spc="-95" dirty="0">
                <a:latin typeface="Arial"/>
                <a:cs typeface="Arial"/>
              </a:rPr>
              <a:t>are </a:t>
            </a:r>
            <a:r>
              <a:rPr sz="2000" spc="-225" dirty="0">
                <a:latin typeface="Arial"/>
                <a:cs typeface="Arial"/>
              </a:rPr>
              <a:t>as</a:t>
            </a:r>
            <a:r>
              <a:rPr sz="2000" spc="-45" dirty="0">
                <a:latin typeface="Arial"/>
                <a:cs typeface="Arial"/>
              </a:rPr>
              <a:t> </a:t>
            </a:r>
            <a:r>
              <a:rPr sz="2000" spc="-50" dirty="0">
                <a:latin typeface="Arial"/>
                <a:cs typeface="Arial"/>
              </a:rPr>
              <a:t>follows:</a:t>
            </a:r>
            <a:endParaRPr sz="2000">
              <a:latin typeface="Arial"/>
              <a:cs typeface="Arial"/>
            </a:endParaRPr>
          </a:p>
          <a:p>
            <a:pPr marL="12700" marR="5080" indent="1610995" algn="just">
              <a:lnSpc>
                <a:spcPct val="150000"/>
              </a:lnSpc>
              <a:spcBef>
                <a:spcPts val="480"/>
              </a:spcBef>
            </a:pPr>
            <a:r>
              <a:rPr sz="2000" spc="-140" dirty="0">
                <a:latin typeface="Arial"/>
                <a:cs typeface="Arial"/>
              </a:rPr>
              <a:t>The </a:t>
            </a:r>
            <a:r>
              <a:rPr sz="2000" spc="-50" dirty="0">
                <a:latin typeface="Arial"/>
                <a:cs typeface="Arial"/>
              </a:rPr>
              <a:t>willingness </a:t>
            </a:r>
            <a:r>
              <a:rPr sz="2000" spc="-60" dirty="0">
                <a:latin typeface="Arial"/>
                <a:cs typeface="Arial"/>
              </a:rPr>
              <a:t>to </a:t>
            </a:r>
            <a:r>
              <a:rPr sz="2000" spc="5" dirty="0">
                <a:latin typeface="Arial"/>
                <a:cs typeface="Arial"/>
              </a:rPr>
              <a:t>work </a:t>
            </a:r>
            <a:r>
              <a:rPr sz="2000" spc="-65" dirty="0">
                <a:latin typeface="Arial"/>
                <a:cs typeface="Arial"/>
              </a:rPr>
              <a:t>towards </a:t>
            </a:r>
            <a:r>
              <a:rPr sz="2000" spc="-55" dirty="0">
                <a:latin typeface="Arial"/>
                <a:cs typeface="Arial"/>
              </a:rPr>
              <a:t>attainment </a:t>
            </a:r>
            <a:r>
              <a:rPr sz="2000" spc="-35" dirty="0">
                <a:latin typeface="Arial"/>
                <a:cs typeface="Arial"/>
              </a:rPr>
              <a:t>of </a:t>
            </a:r>
            <a:r>
              <a:rPr sz="2000" spc="-85" dirty="0">
                <a:latin typeface="Arial"/>
                <a:cs typeface="Arial"/>
              </a:rPr>
              <a:t>goal </a:t>
            </a:r>
            <a:r>
              <a:rPr sz="2000" spc="-90" dirty="0">
                <a:latin typeface="Arial"/>
                <a:cs typeface="Arial"/>
              </a:rPr>
              <a:t>is </a:t>
            </a:r>
            <a:r>
              <a:rPr sz="2000" spc="-50" dirty="0">
                <a:latin typeface="Arial"/>
                <a:cs typeface="Arial"/>
              </a:rPr>
              <a:t>main  </a:t>
            </a:r>
            <a:r>
              <a:rPr sz="2000" spc="-110" dirty="0">
                <a:latin typeface="Arial"/>
                <a:cs typeface="Arial"/>
              </a:rPr>
              <a:t>source </a:t>
            </a:r>
            <a:r>
              <a:rPr sz="2000" spc="-30" dirty="0">
                <a:latin typeface="Arial"/>
                <a:cs typeface="Arial"/>
              </a:rPr>
              <a:t>of </a:t>
            </a:r>
            <a:r>
              <a:rPr sz="2000" spc="-55" dirty="0">
                <a:latin typeface="Arial"/>
                <a:cs typeface="Arial"/>
              </a:rPr>
              <a:t>job </a:t>
            </a:r>
            <a:r>
              <a:rPr sz="2000" spc="-45" dirty="0">
                <a:latin typeface="Arial"/>
                <a:cs typeface="Arial"/>
              </a:rPr>
              <a:t>motivation. </a:t>
            </a:r>
            <a:r>
              <a:rPr sz="2000" spc="-95" dirty="0">
                <a:latin typeface="Arial"/>
                <a:cs typeface="Arial"/>
              </a:rPr>
              <a:t>Clear, </a:t>
            </a:r>
            <a:r>
              <a:rPr sz="2000" spc="-10" dirty="0">
                <a:latin typeface="Arial"/>
                <a:cs typeface="Arial"/>
              </a:rPr>
              <a:t>particular </a:t>
            </a:r>
            <a:r>
              <a:rPr sz="2000" spc="-90" dirty="0">
                <a:latin typeface="Arial"/>
                <a:cs typeface="Arial"/>
              </a:rPr>
              <a:t>and </a:t>
            </a:r>
            <a:r>
              <a:rPr sz="2000" spc="25" dirty="0">
                <a:latin typeface="Arial"/>
                <a:cs typeface="Arial"/>
              </a:rPr>
              <a:t>difficult </a:t>
            </a:r>
            <a:r>
              <a:rPr sz="2000" spc="-120" dirty="0">
                <a:latin typeface="Arial"/>
                <a:cs typeface="Arial"/>
              </a:rPr>
              <a:t>goals </a:t>
            </a:r>
            <a:r>
              <a:rPr sz="2000" spc="-100" dirty="0">
                <a:latin typeface="Arial"/>
                <a:cs typeface="Arial"/>
              </a:rPr>
              <a:t>are </a:t>
            </a:r>
            <a:r>
              <a:rPr sz="2000" spc="-75" dirty="0">
                <a:latin typeface="Arial"/>
                <a:cs typeface="Arial"/>
              </a:rPr>
              <a:t>greater  </a:t>
            </a:r>
            <a:r>
              <a:rPr sz="2000" spc="-35" dirty="0">
                <a:latin typeface="Arial"/>
                <a:cs typeface="Arial"/>
              </a:rPr>
              <a:t>motivating </a:t>
            </a:r>
            <a:r>
              <a:rPr sz="2000" spc="-70" dirty="0">
                <a:latin typeface="Arial"/>
                <a:cs typeface="Arial"/>
              </a:rPr>
              <a:t>factors </a:t>
            </a:r>
            <a:r>
              <a:rPr sz="2000" spc="-40" dirty="0">
                <a:latin typeface="Arial"/>
                <a:cs typeface="Arial"/>
              </a:rPr>
              <a:t>than </a:t>
            </a:r>
            <a:r>
              <a:rPr sz="2000" spc="-185" dirty="0">
                <a:latin typeface="Arial"/>
                <a:cs typeface="Arial"/>
              </a:rPr>
              <a:t>easy, </a:t>
            </a:r>
            <a:r>
              <a:rPr sz="2000" spc="-80" dirty="0">
                <a:latin typeface="Arial"/>
                <a:cs typeface="Arial"/>
              </a:rPr>
              <a:t>general </a:t>
            </a:r>
            <a:r>
              <a:rPr sz="2000" spc="-95" dirty="0">
                <a:latin typeface="Arial"/>
                <a:cs typeface="Arial"/>
              </a:rPr>
              <a:t>and </a:t>
            </a:r>
            <a:r>
              <a:rPr sz="2000" spc="-120" dirty="0">
                <a:latin typeface="Arial"/>
                <a:cs typeface="Arial"/>
              </a:rPr>
              <a:t>vague </a:t>
            </a:r>
            <a:r>
              <a:rPr sz="2000" spc="-130" dirty="0">
                <a:latin typeface="Arial"/>
                <a:cs typeface="Arial"/>
              </a:rPr>
              <a:t>goals. </a:t>
            </a:r>
            <a:r>
              <a:rPr sz="2000" b="1" spc="-185" dirty="0">
                <a:latin typeface="Arial"/>
                <a:cs typeface="Arial"/>
              </a:rPr>
              <a:t>Specific </a:t>
            </a:r>
            <a:r>
              <a:rPr sz="2000" b="1" spc="-170" dirty="0">
                <a:latin typeface="Arial"/>
                <a:cs typeface="Arial"/>
              </a:rPr>
              <a:t>and </a:t>
            </a:r>
            <a:r>
              <a:rPr sz="2000" b="1" spc="-145" dirty="0">
                <a:latin typeface="Arial"/>
                <a:cs typeface="Arial"/>
              </a:rPr>
              <a:t>clear </a:t>
            </a:r>
            <a:r>
              <a:rPr sz="2000" spc="-120" dirty="0">
                <a:latin typeface="Arial"/>
                <a:cs typeface="Arial"/>
              </a:rPr>
              <a:t>goals  </a:t>
            </a:r>
            <a:r>
              <a:rPr sz="2000" spc="-100" dirty="0">
                <a:latin typeface="Arial"/>
                <a:cs typeface="Arial"/>
              </a:rPr>
              <a:t>lead </a:t>
            </a:r>
            <a:r>
              <a:rPr sz="2000" spc="-60" dirty="0">
                <a:latin typeface="Arial"/>
                <a:cs typeface="Arial"/>
              </a:rPr>
              <a:t>to </a:t>
            </a:r>
            <a:r>
              <a:rPr sz="2000" spc="-70" dirty="0">
                <a:latin typeface="Arial"/>
                <a:cs typeface="Arial"/>
              </a:rPr>
              <a:t>greater </a:t>
            </a:r>
            <a:r>
              <a:rPr sz="2000" spc="-30" dirty="0">
                <a:latin typeface="Arial"/>
                <a:cs typeface="Arial"/>
              </a:rPr>
              <a:t>output </a:t>
            </a:r>
            <a:r>
              <a:rPr sz="2000" spc="-90" dirty="0">
                <a:latin typeface="Arial"/>
                <a:cs typeface="Arial"/>
              </a:rPr>
              <a:t>and </a:t>
            </a:r>
            <a:r>
              <a:rPr sz="2000" spc="-70" dirty="0">
                <a:latin typeface="Arial"/>
                <a:cs typeface="Arial"/>
              </a:rPr>
              <a:t>better </a:t>
            </a:r>
            <a:r>
              <a:rPr sz="2000" spc="-75" dirty="0">
                <a:latin typeface="Arial"/>
                <a:cs typeface="Arial"/>
              </a:rPr>
              <a:t>performance. </a:t>
            </a:r>
            <a:r>
              <a:rPr sz="2000" spc="-95" dirty="0">
                <a:latin typeface="Arial"/>
                <a:cs typeface="Arial"/>
              </a:rPr>
              <a:t>Unambiguous, </a:t>
            </a:r>
            <a:r>
              <a:rPr sz="2000" spc="-110" dirty="0">
                <a:latin typeface="Arial"/>
                <a:cs typeface="Arial"/>
              </a:rPr>
              <a:t>measurable </a:t>
            </a:r>
            <a:r>
              <a:rPr sz="2000" spc="-90" dirty="0">
                <a:latin typeface="Arial"/>
                <a:cs typeface="Arial"/>
              </a:rPr>
              <a:t>and  </a:t>
            </a:r>
            <a:r>
              <a:rPr sz="2000" spc="-60" dirty="0">
                <a:latin typeface="Arial"/>
                <a:cs typeface="Arial"/>
              </a:rPr>
              <a:t>clear </a:t>
            </a:r>
            <a:r>
              <a:rPr sz="2000" spc="-120" dirty="0">
                <a:latin typeface="Arial"/>
                <a:cs typeface="Arial"/>
              </a:rPr>
              <a:t>goals </a:t>
            </a:r>
            <a:r>
              <a:rPr sz="2000" spc="-100" dirty="0">
                <a:latin typeface="Arial"/>
                <a:cs typeface="Arial"/>
              </a:rPr>
              <a:t>accompanied </a:t>
            </a:r>
            <a:r>
              <a:rPr sz="2000" spc="-80" dirty="0">
                <a:latin typeface="Arial"/>
                <a:cs typeface="Arial"/>
              </a:rPr>
              <a:t>by </a:t>
            </a:r>
            <a:r>
              <a:rPr sz="2000" spc="-175" dirty="0">
                <a:latin typeface="Arial"/>
                <a:cs typeface="Arial"/>
              </a:rPr>
              <a:t>a </a:t>
            </a:r>
            <a:r>
              <a:rPr sz="2000" spc="-80" dirty="0">
                <a:latin typeface="Arial"/>
                <a:cs typeface="Arial"/>
              </a:rPr>
              <a:t>deadline </a:t>
            </a:r>
            <a:r>
              <a:rPr sz="2000" spc="15" dirty="0">
                <a:latin typeface="Arial"/>
                <a:cs typeface="Arial"/>
              </a:rPr>
              <a:t>for </a:t>
            </a:r>
            <a:r>
              <a:rPr sz="2000" spc="-55" dirty="0">
                <a:latin typeface="Arial"/>
                <a:cs typeface="Arial"/>
              </a:rPr>
              <a:t>completion </a:t>
            </a:r>
            <a:r>
              <a:rPr sz="2000" spc="-105" dirty="0">
                <a:latin typeface="Arial"/>
                <a:cs typeface="Arial"/>
              </a:rPr>
              <a:t>avoids  </a:t>
            </a:r>
            <a:r>
              <a:rPr sz="2000" spc="-70" dirty="0">
                <a:latin typeface="Arial"/>
                <a:cs typeface="Arial"/>
              </a:rPr>
              <a:t>misunderstanding. </a:t>
            </a:r>
            <a:r>
              <a:rPr sz="2000" spc="-145" dirty="0">
                <a:latin typeface="Arial"/>
                <a:cs typeface="Arial"/>
              </a:rPr>
              <a:t>Goals </a:t>
            </a:r>
            <a:r>
              <a:rPr sz="2000" spc="-70" dirty="0">
                <a:latin typeface="Arial"/>
                <a:cs typeface="Arial"/>
              </a:rPr>
              <a:t>should </a:t>
            </a:r>
            <a:r>
              <a:rPr sz="2000" spc="-170" dirty="0">
                <a:latin typeface="Arial"/>
                <a:cs typeface="Arial"/>
              </a:rPr>
              <a:t>be</a:t>
            </a:r>
            <a:r>
              <a:rPr sz="2000" spc="215" dirty="0">
                <a:latin typeface="Arial"/>
                <a:cs typeface="Arial"/>
              </a:rPr>
              <a:t> </a:t>
            </a:r>
            <a:r>
              <a:rPr sz="2000" b="1" spc="-140" dirty="0">
                <a:latin typeface="Arial"/>
                <a:cs typeface="Arial"/>
              </a:rPr>
              <a:t>realistic </a:t>
            </a:r>
            <a:r>
              <a:rPr sz="2000" b="1" spc="-170" dirty="0">
                <a:latin typeface="Arial"/>
                <a:cs typeface="Arial"/>
              </a:rPr>
              <a:t>and  </a:t>
            </a:r>
            <a:r>
              <a:rPr sz="2000" b="1" spc="-150" dirty="0">
                <a:latin typeface="Arial"/>
                <a:cs typeface="Arial"/>
              </a:rPr>
              <a:t>challenging</a:t>
            </a:r>
            <a:r>
              <a:rPr sz="2000" spc="-150" dirty="0">
                <a:latin typeface="Arial"/>
                <a:cs typeface="Arial"/>
              </a:rPr>
              <a:t>. </a:t>
            </a:r>
            <a:r>
              <a:rPr sz="2000" spc="-95" dirty="0">
                <a:latin typeface="Arial"/>
                <a:cs typeface="Arial"/>
              </a:rPr>
              <a:t>This </a:t>
            </a:r>
            <a:r>
              <a:rPr sz="2000" spc="-114" dirty="0">
                <a:latin typeface="Arial"/>
                <a:cs typeface="Arial"/>
              </a:rPr>
              <a:t>gives </a:t>
            </a:r>
            <a:r>
              <a:rPr sz="2000" spc="-95" dirty="0">
                <a:latin typeface="Arial"/>
                <a:cs typeface="Arial"/>
              </a:rPr>
              <a:t>an  </a:t>
            </a:r>
            <a:r>
              <a:rPr sz="2000" spc="-5" dirty="0">
                <a:latin typeface="Arial"/>
                <a:cs typeface="Arial"/>
              </a:rPr>
              <a:t>individual </a:t>
            </a:r>
            <a:r>
              <a:rPr sz="2000" spc="-175" dirty="0">
                <a:latin typeface="Arial"/>
                <a:cs typeface="Arial"/>
              </a:rPr>
              <a:t>a </a:t>
            </a:r>
            <a:r>
              <a:rPr sz="2000" spc="-55" dirty="0">
                <a:latin typeface="Arial"/>
                <a:cs typeface="Arial"/>
              </a:rPr>
              <a:t>feeling </a:t>
            </a:r>
            <a:r>
              <a:rPr sz="2000" spc="-35" dirty="0">
                <a:latin typeface="Arial"/>
                <a:cs typeface="Arial"/>
              </a:rPr>
              <a:t>of pride </a:t>
            </a:r>
            <a:r>
              <a:rPr sz="2000" spc="-90" dirty="0">
                <a:latin typeface="Arial"/>
                <a:cs typeface="Arial"/>
              </a:rPr>
              <a:t>and </a:t>
            </a:r>
            <a:r>
              <a:rPr sz="2000" spc="10" dirty="0">
                <a:latin typeface="Arial"/>
                <a:cs typeface="Arial"/>
              </a:rPr>
              <a:t>triumph </a:t>
            </a:r>
            <a:r>
              <a:rPr sz="2000" spc="-50" dirty="0">
                <a:latin typeface="Arial"/>
                <a:cs typeface="Arial"/>
              </a:rPr>
              <a:t>when </a:t>
            </a:r>
            <a:r>
              <a:rPr sz="2000" spc="-130" dirty="0">
                <a:latin typeface="Arial"/>
                <a:cs typeface="Arial"/>
              </a:rPr>
              <a:t>he </a:t>
            </a:r>
            <a:r>
              <a:rPr sz="2000" spc="-70" dirty="0">
                <a:latin typeface="Arial"/>
                <a:cs typeface="Arial"/>
              </a:rPr>
              <a:t>attains </a:t>
            </a:r>
            <a:r>
              <a:rPr sz="2000" spc="-95" dirty="0">
                <a:latin typeface="Arial"/>
                <a:cs typeface="Arial"/>
              </a:rPr>
              <a:t>them, and </a:t>
            </a:r>
            <a:r>
              <a:rPr sz="2000" spc="-190" dirty="0">
                <a:latin typeface="Arial"/>
                <a:cs typeface="Arial"/>
              </a:rPr>
              <a:t>sets</a:t>
            </a:r>
            <a:r>
              <a:rPr sz="2000" spc="-200" dirty="0">
                <a:latin typeface="Arial"/>
                <a:cs typeface="Arial"/>
              </a:rPr>
              <a:t> </a:t>
            </a:r>
            <a:r>
              <a:rPr sz="2000" spc="5" dirty="0">
                <a:latin typeface="Arial"/>
                <a:cs typeface="Arial"/>
              </a:rPr>
              <a:t>him</a:t>
            </a:r>
            <a:endParaRPr sz="2000">
              <a:latin typeface="Arial"/>
              <a:cs typeface="Arial"/>
            </a:endParaRPr>
          </a:p>
        </p:txBody>
      </p:sp>
      <p:sp>
        <p:nvSpPr>
          <p:cNvPr id="4" name="object 4"/>
          <p:cNvSpPr txBox="1"/>
          <p:nvPr/>
        </p:nvSpPr>
        <p:spPr>
          <a:xfrm>
            <a:off x="307340" y="6271971"/>
            <a:ext cx="3190240" cy="330835"/>
          </a:xfrm>
          <a:prstGeom prst="rect">
            <a:avLst/>
          </a:prstGeom>
        </p:spPr>
        <p:txBody>
          <a:bodyPr vert="horz" wrap="square" lIns="0" tIns="12700" rIns="0" bIns="0" rtlCol="0">
            <a:spAutoFit/>
          </a:bodyPr>
          <a:lstStyle/>
          <a:p>
            <a:pPr marL="12700">
              <a:lnSpc>
                <a:spcPct val="100000"/>
              </a:lnSpc>
              <a:spcBef>
                <a:spcPts val="100"/>
              </a:spcBef>
            </a:pPr>
            <a:r>
              <a:rPr sz="2000" spc="-30" dirty="0">
                <a:latin typeface="Arial"/>
                <a:cs typeface="Arial"/>
              </a:rPr>
              <a:t>up </a:t>
            </a:r>
            <a:r>
              <a:rPr sz="2000" spc="20" dirty="0">
                <a:latin typeface="Arial"/>
                <a:cs typeface="Arial"/>
              </a:rPr>
              <a:t>for </a:t>
            </a:r>
            <a:r>
              <a:rPr sz="2000" spc="-50" dirty="0">
                <a:latin typeface="Arial"/>
                <a:cs typeface="Arial"/>
              </a:rPr>
              <a:t>attainment </a:t>
            </a:r>
            <a:r>
              <a:rPr sz="2000" spc="-35" dirty="0">
                <a:latin typeface="Arial"/>
                <a:cs typeface="Arial"/>
              </a:rPr>
              <a:t>of </a:t>
            </a:r>
            <a:r>
              <a:rPr sz="2000" spc="-50" dirty="0">
                <a:latin typeface="Arial"/>
                <a:cs typeface="Arial"/>
              </a:rPr>
              <a:t>next</a:t>
            </a:r>
            <a:r>
              <a:rPr sz="2000" spc="-360" dirty="0">
                <a:latin typeface="Arial"/>
                <a:cs typeface="Arial"/>
              </a:rPr>
              <a:t> </a:t>
            </a:r>
            <a:r>
              <a:rPr sz="2000" spc="-95" dirty="0">
                <a:latin typeface="Arial"/>
                <a:cs typeface="Arial"/>
              </a:rPr>
              <a:t>goal.</a:t>
            </a:r>
            <a:endParaRPr sz="2000">
              <a:latin typeface="Arial"/>
              <a:cs typeface="Arial"/>
            </a:endParaRPr>
          </a:p>
        </p:txBody>
      </p:sp>
      <p:sp>
        <p:nvSpPr>
          <p:cNvPr id="5" name="object 5"/>
          <p:cNvSpPr txBox="1"/>
          <p:nvPr/>
        </p:nvSpPr>
        <p:spPr>
          <a:xfrm>
            <a:off x="4573015" y="6426809"/>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22</a:t>
            </a:r>
            <a:endParaRPr sz="1200">
              <a:latin typeface="Carlito"/>
              <a:cs typeface="Carlito"/>
            </a:endParaRPr>
          </a:p>
        </p:txBody>
      </p:sp>
      <p:sp>
        <p:nvSpPr>
          <p:cNvPr id="6" name="object 6"/>
          <p:cNvSpPr/>
          <p:nvPr/>
        </p:nvSpPr>
        <p:spPr>
          <a:xfrm>
            <a:off x="8382000" y="6096000"/>
            <a:ext cx="609600" cy="609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37947"/>
            <a:ext cx="8531860" cy="6153785"/>
          </a:xfrm>
          <a:prstGeom prst="rect">
            <a:avLst/>
          </a:prstGeom>
        </p:spPr>
        <p:txBody>
          <a:bodyPr vert="horz" wrap="square" lIns="0" tIns="12700" rIns="0" bIns="0" rtlCol="0">
            <a:spAutoFit/>
          </a:bodyPr>
          <a:lstStyle/>
          <a:p>
            <a:pPr marL="12700" marR="5080" indent="1052830" algn="just">
              <a:lnSpc>
                <a:spcPct val="150000"/>
              </a:lnSpc>
              <a:spcBef>
                <a:spcPts val="100"/>
              </a:spcBef>
            </a:pPr>
            <a:r>
              <a:rPr sz="2000" spc="-140" dirty="0">
                <a:latin typeface="Arial"/>
                <a:cs typeface="Arial"/>
              </a:rPr>
              <a:t>The </a:t>
            </a:r>
            <a:r>
              <a:rPr sz="2000" spc="-80" dirty="0">
                <a:latin typeface="Arial"/>
                <a:cs typeface="Arial"/>
              </a:rPr>
              <a:t>more </a:t>
            </a:r>
            <a:r>
              <a:rPr sz="2000" spc="-50" dirty="0">
                <a:latin typeface="Arial"/>
                <a:cs typeface="Arial"/>
              </a:rPr>
              <a:t>challenging </a:t>
            </a:r>
            <a:r>
              <a:rPr sz="2000" spc="-75" dirty="0">
                <a:latin typeface="Arial"/>
                <a:cs typeface="Arial"/>
              </a:rPr>
              <a:t>the </a:t>
            </a:r>
            <a:r>
              <a:rPr sz="2000" spc="-100" dirty="0">
                <a:latin typeface="Arial"/>
                <a:cs typeface="Arial"/>
              </a:rPr>
              <a:t>goal, </a:t>
            </a:r>
            <a:r>
              <a:rPr sz="2000" spc="-80" dirty="0">
                <a:latin typeface="Arial"/>
                <a:cs typeface="Arial"/>
              </a:rPr>
              <a:t>the </a:t>
            </a:r>
            <a:r>
              <a:rPr sz="2000" spc="-70" dirty="0">
                <a:latin typeface="Arial"/>
                <a:cs typeface="Arial"/>
              </a:rPr>
              <a:t>greater </a:t>
            </a:r>
            <a:r>
              <a:rPr sz="2000" spc="-90" dirty="0">
                <a:latin typeface="Arial"/>
                <a:cs typeface="Arial"/>
              </a:rPr>
              <a:t>is </a:t>
            </a:r>
            <a:r>
              <a:rPr sz="2000" spc="-80" dirty="0">
                <a:latin typeface="Arial"/>
                <a:cs typeface="Arial"/>
              </a:rPr>
              <a:t>the </a:t>
            </a:r>
            <a:r>
              <a:rPr sz="2000" spc="-35" dirty="0">
                <a:latin typeface="Arial"/>
                <a:cs typeface="Arial"/>
              </a:rPr>
              <a:t>reward </a:t>
            </a:r>
            <a:r>
              <a:rPr sz="2000" spc="-65" dirty="0">
                <a:latin typeface="Arial"/>
                <a:cs typeface="Arial"/>
              </a:rPr>
              <a:t>generally </a:t>
            </a:r>
            <a:r>
              <a:rPr sz="2000" spc="-90" dirty="0">
                <a:latin typeface="Arial"/>
                <a:cs typeface="Arial"/>
              </a:rPr>
              <a:t>and  </a:t>
            </a:r>
            <a:r>
              <a:rPr sz="2000" spc="-75" dirty="0">
                <a:latin typeface="Arial"/>
                <a:cs typeface="Arial"/>
              </a:rPr>
              <a:t>the </a:t>
            </a:r>
            <a:r>
              <a:rPr sz="2000" spc="-80" dirty="0">
                <a:latin typeface="Arial"/>
                <a:cs typeface="Arial"/>
              </a:rPr>
              <a:t>more </a:t>
            </a:r>
            <a:r>
              <a:rPr sz="2000" spc="-90" dirty="0">
                <a:latin typeface="Arial"/>
                <a:cs typeface="Arial"/>
              </a:rPr>
              <a:t>is </a:t>
            </a:r>
            <a:r>
              <a:rPr sz="2000" spc="-80" dirty="0">
                <a:latin typeface="Arial"/>
                <a:cs typeface="Arial"/>
              </a:rPr>
              <a:t>the </a:t>
            </a:r>
            <a:r>
              <a:rPr sz="2000" spc="-120" dirty="0">
                <a:latin typeface="Arial"/>
                <a:cs typeface="Arial"/>
              </a:rPr>
              <a:t>passion </a:t>
            </a:r>
            <a:r>
              <a:rPr sz="2000" spc="15" dirty="0">
                <a:latin typeface="Arial"/>
                <a:cs typeface="Arial"/>
              </a:rPr>
              <a:t>for </a:t>
            </a:r>
            <a:r>
              <a:rPr sz="2000" spc="-60" dirty="0">
                <a:latin typeface="Arial"/>
                <a:cs typeface="Arial"/>
              </a:rPr>
              <a:t>achieving </a:t>
            </a:r>
            <a:r>
              <a:rPr sz="2000" spc="-15" dirty="0">
                <a:latin typeface="Arial"/>
                <a:cs typeface="Arial"/>
              </a:rPr>
              <a:t>it. </a:t>
            </a:r>
            <a:r>
              <a:rPr sz="2000" spc="-95" dirty="0">
                <a:latin typeface="Arial"/>
                <a:cs typeface="Arial"/>
              </a:rPr>
              <a:t>Better </a:t>
            </a:r>
            <a:r>
              <a:rPr sz="2000" spc="-90" dirty="0">
                <a:latin typeface="Arial"/>
                <a:cs typeface="Arial"/>
              </a:rPr>
              <a:t>and </a:t>
            </a:r>
            <a:r>
              <a:rPr sz="2000" spc="-50" dirty="0">
                <a:latin typeface="Arial"/>
                <a:cs typeface="Arial"/>
              </a:rPr>
              <a:t>appropriate </a:t>
            </a:r>
            <a:r>
              <a:rPr sz="2000" spc="-105" dirty="0">
                <a:latin typeface="Arial"/>
                <a:cs typeface="Arial"/>
              </a:rPr>
              <a:t>feedback </a:t>
            </a:r>
            <a:r>
              <a:rPr sz="2000" spc="-35" dirty="0">
                <a:latin typeface="Arial"/>
                <a:cs typeface="Arial"/>
              </a:rPr>
              <a:t>of </a:t>
            </a:r>
            <a:r>
              <a:rPr sz="2000" spc="-80" dirty="0">
                <a:latin typeface="Arial"/>
                <a:cs typeface="Arial"/>
              </a:rPr>
              <a:t>results  </a:t>
            </a:r>
            <a:r>
              <a:rPr sz="2000" spc="-65" dirty="0">
                <a:latin typeface="Arial"/>
                <a:cs typeface="Arial"/>
              </a:rPr>
              <a:t>directs </a:t>
            </a:r>
            <a:r>
              <a:rPr sz="2000" spc="-75" dirty="0">
                <a:latin typeface="Arial"/>
                <a:cs typeface="Arial"/>
              </a:rPr>
              <a:t>the </a:t>
            </a:r>
            <a:r>
              <a:rPr sz="2000" spc="-120" dirty="0">
                <a:latin typeface="Arial"/>
                <a:cs typeface="Arial"/>
              </a:rPr>
              <a:t>employee </a:t>
            </a:r>
            <a:r>
              <a:rPr sz="2000" spc="-55" dirty="0">
                <a:latin typeface="Arial"/>
                <a:cs typeface="Arial"/>
              </a:rPr>
              <a:t>behaviour </a:t>
            </a:r>
            <a:r>
              <a:rPr sz="2000" spc="-95" dirty="0">
                <a:latin typeface="Arial"/>
                <a:cs typeface="Arial"/>
              </a:rPr>
              <a:t>and </a:t>
            </a:r>
            <a:r>
              <a:rPr sz="2000" spc="-60" dirty="0">
                <a:latin typeface="Arial"/>
                <a:cs typeface="Arial"/>
              </a:rPr>
              <a:t>contributes to </a:t>
            </a:r>
            <a:r>
              <a:rPr sz="2000" spc="-30" dirty="0">
                <a:latin typeface="Arial"/>
                <a:cs typeface="Arial"/>
              </a:rPr>
              <a:t>higher </a:t>
            </a:r>
            <a:r>
              <a:rPr sz="2000" spc="-70" dirty="0">
                <a:latin typeface="Arial"/>
                <a:cs typeface="Arial"/>
              </a:rPr>
              <a:t>performance </a:t>
            </a:r>
            <a:r>
              <a:rPr sz="2000" spc="-40" dirty="0">
                <a:latin typeface="Arial"/>
                <a:cs typeface="Arial"/>
              </a:rPr>
              <a:t>than  </a:t>
            </a:r>
            <a:r>
              <a:rPr sz="2000" spc="-165" dirty="0">
                <a:latin typeface="Arial"/>
                <a:cs typeface="Arial"/>
              </a:rPr>
              <a:t>absence </a:t>
            </a:r>
            <a:r>
              <a:rPr sz="2000" spc="-35" dirty="0">
                <a:latin typeface="Arial"/>
                <a:cs typeface="Arial"/>
              </a:rPr>
              <a:t>of</a:t>
            </a:r>
            <a:r>
              <a:rPr sz="2000" spc="5" dirty="0">
                <a:latin typeface="Arial"/>
                <a:cs typeface="Arial"/>
              </a:rPr>
              <a:t> </a:t>
            </a:r>
            <a:r>
              <a:rPr sz="2000" spc="-110" dirty="0">
                <a:latin typeface="Arial"/>
                <a:cs typeface="Arial"/>
              </a:rPr>
              <a:t>feedback.</a:t>
            </a:r>
            <a:endParaRPr sz="2000">
              <a:latin typeface="Arial"/>
              <a:cs typeface="Arial"/>
            </a:endParaRPr>
          </a:p>
          <a:p>
            <a:pPr marL="12700" marR="5715" indent="1177925" algn="just">
              <a:lnSpc>
                <a:spcPct val="150000"/>
              </a:lnSpc>
              <a:spcBef>
                <a:spcPts val="484"/>
              </a:spcBef>
            </a:pPr>
            <a:r>
              <a:rPr sz="2000" spc="-165" dirty="0">
                <a:latin typeface="Arial"/>
                <a:cs typeface="Arial"/>
              </a:rPr>
              <a:t>Feedback </a:t>
            </a:r>
            <a:r>
              <a:rPr sz="2000" spc="-100" dirty="0">
                <a:latin typeface="Arial"/>
                <a:cs typeface="Arial"/>
              </a:rPr>
              <a:t>is </a:t>
            </a:r>
            <a:r>
              <a:rPr sz="2000" spc="-175" dirty="0">
                <a:latin typeface="Arial"/>
                <a:cs typeface="Arial"/>
              </a:rPr>
              <a:t>a </a:t>
            </a:r>
            <a:r>
              <a:rPr sz="2000" spc="-155" dirty="0">
                <a:latin typeface="Arial"/>
                <a:cs typeface="Arial"/>
              </a:rPr>
              <a:t>means </a:t>
            </a:r>
            <a:r>
              <a:rPr sz="2000" spc="-35" dirty="0">
                <a:latin typeface="Arial"/>
                <a:cs typeface="Arial"/>
              </a:rPr>
              <a:t>of </a:t>
            </a:r>
            <a:r>
              <a:rPr sz="2000" spc="-40" dirty="0">
                <a:latin typeface="Arial"/>
                <a:cs typeface="Arial"/>
              </a:rPr>
              <a:t>gaining </a:t>
            </a:r>
            <a:r>
              <a:rPr sz="2000" spc="-50" dirty="0">
                <a:latin typeface="Arial"/>
                <a:cs typeface="Arial"/>
              </a:rPr>
              <a:t>reputation, making </a:t>
            </a:r>
            <a:r>
              <a:rPr sz="2000" spc="-30" dirty="0">
                <a:latin typeface="Arial"/>
                <a:cs typeface="Arial"/>
              </a:rPr>
              <a:t>clarifications </a:t>
            </a:r>
            <a:r>
              <a:rPr sz="2000" spc="-95" dirty="0">
                <a:latin typeface="Arial"/>
                <a:cs typeface="Arial"/>
              </a:rPr>
              <a:t>and  </a:t>
            </a:r>
            <a:r>
              <a:rPr sz="2000" spc="-35" dirty="0">
                <a:latin typeface="Arial"/>
                <a:cs typeface="Arial"/>
              </a:rPr>
              <a:t>regulating </a:t>
            </a:r>
            <a:r>
              <a:rPr sz="2000" spc="-85" dirty="0">
                <a:latin typeface="Arial"/>
                <a:cs typeface="Arial"/>
              </a:rPr>
              <a:t>goal </a:t>
            </a:r>
            <a:r>
              <a:rPr sz="2000" spc="-25" dirty="0">
                <a:latin typeface="Arial"/>
                <a:cs typeface="Arial"/>
              </a:rPr>
              <a:t>difficulties. </a:t>
            </a:r>
            <a:r>
              <a:rPr sz="2000" spc="25" dirty="0">
                <a:latin typeface="Arial"/>
                <a:cs typeface="Arial"/>
              </a:rPr>
              <a:t>It </a:t>
            </a:r>
            <a:r>
              <a:rPr sz="2000" spc="-100" dirty="0">
                <a:latin typeface="Arial"/>
                <a:cs typeface="Arial"/>
              </a:rPr>
              <a:t>helps </a:t>
            </a:r>
            <a:r>
              <a:rPr sz="2000" spc="-140" dirty="0">
                <a:latin typeface="Arial"/>
                <a:cs typeface="Arial"/>
              </a:rPr>
              <a:t>employees </a:t>
            </a:r>
            <a:r>
              <a:rPr sz="2000" spc="-55" dirty="0">
                <a:latin typeface="Arial"/>
                <a:cs typeface="Arial"/>
              </a:rPr>
              <a:t>to </a:t>
            </a:r>
            <a:r>
              <a:rPr sz="2000" spc="5" dirty="0">
                <a:latin typeface="Arial"/>
                <a:cs typeface="Arial"/>
              </a:rPr>
              <a:t>work </a:t>
            </a:r>
            <a:r>
              <a:rPr sz="2000" spc="40" dirty="0">
                <a:latin typeface="Arial"/>
                <a:cs typeface="Arial"/>
              </a:rPr>
              <a:t>with </a:t>
            </a:r>
            <a:r>
              <a:rPr sz="2000" spc="-80" dirty="0">
                <a:latin typeface="Arial"/>
                <a:cs typeface="Arial"/>
              </a:rPr>
              <a:t>more </a:t>
            </a:r>
            <a:r>
              <a:rPr sz="2000" spc="-55" dirty="0">
                <a:latin typeface="Arial"/>
                <a:cs typeface="Arial"/>
              </a:rPr>
              <a:t>involvement  </a:t>
            </a:r>
            <a:r>
              <a:rPr sz="2000" spc="-90" dirty="0">
                <a:latin typeface="Arial"/>
                <a:cs typeface="Arial"/>
              </a:rPr>
              <a:t>and </a:t>
            </a:r>
            <a:r>
              <a:rPr sz="2000" spc="-135" dirty="0">
                <a:latin typeface="Arial"/>
                <a:cs typeface="Arial"/>
              </a:rPr>
              <a:t>leads </a:t>
            </a:r>
            <a:r>
              <a:rPr sz="2000" spc="-55" dirty="0">
                <a:latin typeface="Arial"/>
                <a:cs typeface="Arial"/>
              </a:rPr>
              <a:t>to </a:t>
            </a:r>
            <a:r>
              <a:rPr sz="2000" spc="-70" dirty="0">
                <a:latin typeface="Arial"/>
                <a:cs typeface="Arial"/>
              </a:rPr>
              <a:t>greater </a:t>
            </a:r>
            <a:r>
              <a:rPr sz="2000" spc="-55" dirty="0">
                <a:latin typeface="Arial"/>
                <a:cs typeface="Arial"/>
              </a:rPr>
              <a:t>job </a:t>
            </a:r>
            <a:r>
              <a:rPr sz="2000" spc="-75" dirty="0">
                <a:latin typeface="Arial"/>
                <a:cs typeface="Arial"/>
              </a:rPr>
              <a:t>satisfaction.</a:t>
            </a:r>
            <a:endParaRPr sz="2000">
              <a:latin typeface="Arial"/>
              <a:cs typeface="Arial"/>
            </a:endParaRPr>
          </a:p>
          <a:p>
            <a:pPr marL="12700" marR="5715" indent="1146175" algn="just">
              <a:lnSpc>
                <a:spcPct val="150000"/>
              </a:lnSpc>
              <a:spcBef>
                <a:spcPts val="480"/>
              </a:spcBef>
            </a:pPr>
            <a:r>
              <a:rPr sz="2000" b="1" spc="-235" dirty="0">
                <a:latin typeface="Arial"/>
                <a:cs typeface="Arial"/>
              </a:rPr>
              <a:t>Employees</a:t>
            </a:r>
            <a:r>
              <a:rPr sz="2000" b="1" spc="-235" dirty="0">
                <a:latin typeface="Times New Roman"/>
                <a:cs typeface="Times New Roman"/>
              </a:rPr>
              <a:t>’ </a:t>
            </a:r>
            <a:r>
              <a:rPr sz="2000" b="1" spc="-130" dirty="0">
                <a:latin typeface="Arial"/>
                <a:cs typeface="Arial"/>
              </a:rPr>
              <a:t>participation </a:t>
            </a:r>
            <a:r>
              <a:rPr sz="2000" spc="35" dirty="0">
                <a:latin typeface="Arial"/>
                <a:cs typeface="Arial"/>
              </a:rPr>
              <a:t>in </a:t>
            </a:r>
            <a:r>
              <a:rPr sz="2000" spc="-85" dirty="0">
                <a:latin typeface="Arial"/>
                <a:cs typeface="Arial"/>
              </a:rPr>
              <a:t>goal </a:t>
            </a:r>
            <a:r>
              <a:rPr sz="2000" spc="-95" dirty="0">
                <a:latin typeface="Arial"/>
                <a:cs typeface="Arial"/>
              </a:rPr>
              <a:t>is </a:t>
            </a:r>
            <a:r>
              <a:rPr sz="2000" spc="-45" dirty="0">
                <a:latin typeface="Arial"/>
                <a:cs typeface="Arial"/>
              </a:rPr>
              <a:t>not </a:t>
            </a:r>
            <a:r>
              <a:rPr sz="2000" spc="-95" dirty="0">
                <a:latin typeface="Arial"/>
                <a:cs typeface="Arial"/>
              </a:rPr>
              <a:t>always </a:t>
            </a:r>
            <a:r>
              <a:rPr sz="2000" spc="-100" dirty="0">
                <a:latin typeface="Arial"/>
                <a:cs typeface="Arial"/>
              </a:rPr>
              <a:t>desirable. </a:t>
            </a:r>
            <a:r>
              <a:rPr sz="2000" spc="-45" dirty="0">
                <a:latin typeface="Arial"/>
                <a:cs typeface="Arial"/>
              </a:rPr>
              <a:t>Participation  </a:t>
            </a:r>
            <a:r>
              <a:rPr sz="2000" spc="-35" dirty="0">
                <a:latin typeface="Arial"/>
                <a:cs typeface="Arial"/>
              </a:rPr>
              <a:t>of </a:t>
            </a:r>
            <a:r>
              <a:rPr sz="2000" spc="-70" dirty="0">
                <a:latin typeface="Arial"/>
                <a:cs typeface="Arial"/>
              </a:rPr>
              <a:t>setting </a:t>
            </a:r>
            <a:r>
              <a:rPr sz="2000" spc="-95" dirty="0">
                <a:latin typeface="Arial"/>
                <a:cs typeface="Arial"/>
              </a:rPr>
              <a:t>goal, </a:t>
            </a:r>
            <a:r>
              <a:rPr sz="2000" spc="-85" dirty="0">
                <a:latin typeface="Arial"/>
                <a:cs typeface="Arial"/>
              </a:rPr>
              <a:t>however, </a:t>
            </a:r>
            <a:r>
              <a:rPr sz="2000" spc="-155" dirty="0">
                <a:latin typeface="Arial"/>
                <a:cs typeface="Arial"/>
              </a:rPr>
              <a:t>makes </a:t>
            </a:r>
            <a:r>
              <a:rPr sz="2000" spc="-85" dirty="0">
                <a:latin typeface="Arial"/>
                <a:cs typeface="Arial"/>
              </a:rPr>
              <a:t>goal </a:t>
            </a:r>
            <a:r>
              <a:rPr sz="2000" spc="-80" dirty="0">
                <a:latin typeface="Arial"/>
                <a:cs typeface="Arial"/>
              </a:rPr>
              <a:t>more </a:t>
            </a:r>
            <a:r>
              <a:rPr sz="2000" spc="-110" dirty="0">
                <a:latin typeface="Arial"/>
                <a:cs typeface="Arial"/>
              </a:rPr>
              <a:t>acceptable </a:t>
            </a:r>
            <a:r>
              <a:rPr sz="2000" spc="-90" dirty="0">
                <a:latin typeface="Arial"/>
                <a:cs typeface="Arial"/>
              </a:rPr>
              <a:t>and </a:t>
            </a:r>
            <a:r>
              <a:rPr sz="2000" spc="-135" dirty="0">
                <a:latin typeface="Arial"/>
                <a:cs typeface="Arial"/>
              </a:rPr>
              <a:t>leads </a:t>
            </a:r>
            <a:r>
              <a:rPr sz="2000" spc="-60" dirty="0">
                <a:latin typeface="Arial"/>
                <a:cs typeface="Arial"/>
              </a:rPr>
              <a:t>to </a:t>
            </a:r>
            <a:r>
              <a:rPr sz="2000" spc="-85" dirty="0">
                <a:latin typeface="Arial"/>
                <a:cs typeface="Arial"/>
              </a:rPr>
              <a:t>more  </a:t>
            </a:r>
            <a:r>
              <a:rPr sz="2000" spc="-60" dirty="0">
                <a:latin typeface="Arial"/>
                <a:cs typeface="Arial"/>
              </a:rPr>
              <a:t>involvement. </a:t>
            </a:r>
            <a:r>
              <a:rPr sz="2000" spc="-80" dirty="0">
                <a:latin typeface="Arial"/>
                <a:cs typeface="Arial"/>
              </a:rPr>
              <a:t>goal </a:t>
            </a:r>
            <a:r>
              <a:rPr sz="2000" spc="-70" dirty="0">
                <a:latin typeface="Arial"/>
                <a:cs typeface="Arial"/>
              </a:rPr>
              <a:t>setting </a:t>
            </a:r>
            <a:r>
              <a:rPr sz="2000" spc="-50" dirty="0">
                <a:latin typeface="Arial"/>
                <a:cs typeface="Arial"/>
              </a:rPr>
              <a:t>theory </a:t>
            </a:r>
            <a:r>
              <a:rPr sz="2000" spc="-155" dirty="0">
                <a:latin typeface="Arial"/>
                <a:cs typeface="Arial"/>
              </a:rPr>
              <a:t>has </a:t>
            </a:r>
            <a:r>
              <a:rPr sz="2000" spc="-40" dirty="0">
                <a:latin typeface="Arial"/>
                <a:cs typeface="Arial"/>
              </a:rPr>
              <a:t>certain </a:t>
            </a:r>
            <a:r>
              <a:rPr sz="2000" spc="-70" dirty="0">
                <a:latin typeface="Arial"/>
                <a:cs typeface="Arial"/>
              </a:rPr>
              <a:t>eventualities </a:t>
            </a:r>
            <a:r>
              <a:rPr sz="2000" spc="-100" dirty="0">
                <a:latin typeface="Arial"/>
                <a:cs typeface="Arial"/>
              </a:rPr>
              <a:t>such</a:t>
            </a:r>
            <a:r>
              <a:rPr sz="2000" spc="-195" dirty="0">
                <a:latin typeface="Arial"/>
                <a:cs typeface="Arial"/>
              </a:rPr>
              <a:t> </a:t>
            </a:r>
            <a:r>
              <a:rPr sz="2000" spc="-200" dirty="0">
                <a:latin typeface="Arial"/>
                <a:cs typeface="Arial"/>
              </a:rPr>
              <a:t>as:</a:t>
            </a:r>
            <a:endParaRPr sz="2000">
              <a:latin typeface="Arial"/>
              <a:cs typeface="Arial"/>
            </a:endParaRPr>
          </a:p>
          <a:p>
            <a:pPr marL="12700" marR="5715" algn="just">
              <a:lnSpc>
                <a:spcPct val="150100"/>
              </a:lnSpc>
              <a:spcBef>
                <a:spcPts val="475"/>
              </a:spcBef>
            </a:pPr>
            <a:r>
              <a:rPr sz="2000" b="1" spc="-120" dirty="0">
                <a:latin typeface="Arial"/>
                <a:cs typeface="Arial"/>
              </a:rPr>
              <a:t>a.Self-efficiency- </a:t>
            </a:r>
            <a:r>
              <a:rPr sz="2000" spc="-50" dirty="0">
                <a:latin typeface="Arial"/>
                <a:cs typeface="Arial"/>
              </a:rPr>
              <a:t>Self-efficiency </a:t>
            </a:r>
            <a:r>
              <a:rPr sz="2000" spc="-95" dirty="0">
                <a:latin typeface="Arial"/>
                <a:cs typeface="Arial"/>
              </a:rPr>
              <a:t>is </a:t>
            </a:r>
            <a:r>
              <a:rPr sz="2000" spc="-75" dirty="0">
                <a:latin typeface="Arial"/>
                <a:cs typeface="Arial"/>
              </a:rPr>
              <a:t>the </a:t>
            </a:r>
            <a:r>
              <a:rPr sz="2000" spc="-5" dirty="0">
                <a:latin typeface="Times New Roman"/>
                <a:cs typeface="Times New Roman"/>
              </a:rPr>
              <a:t>individual’s </a:t>
            </a:r>
            <a:r>
              <a:rPr sz="2000" spc="-60" dirty="0">
                <a:latin typeface="Arial"/>
                <a:cs typeface="Arial"/>
              </a:rPr>
              <a:t>self-confidence </a:t>
            </a:r>
            <a:r>
              <a:rPr sz="2000" spc="-90" dirty="0">
                <a:latin typeface="Arial"/>
                <a:cs typeface="Arial"/>
              </a:rPr>
              <a:t>and </a:t>
            </a:r>
            <a:r>
              <a:rPr sz="2000" dirty="0">
                <a:latin typeface="Arial"/>
                <a:cs typeface="Arial"/>
              </a:rPr>
              <a:t>faith </a:t>
            </a:r>
            <a:r>
              <a:rPr sz="2000" spc="-35" dirty="0">
                <a:latin typeface="Arial"/>
                <a:cs typeface="Arial"/>
              </a:rPr>
              <a:t>that  </a:t>
            </a:r>
            <a:r>
              <a:rPr sz="2000" spc="-125" dirty="0">
                <a:latin typeface="Arial"/>
                <a:cs typeface="Arial"/>
              </a:rPr>
              <a:t>he </a:t>
            </a:r>
            <a:r>
              <a:rPr sz="2000" spc="-155" dirty="0">
                <a:latin typeface="Arial"/>
                <a:cs typeface="Arial"/>
              </a:rPr>
              <a:t>has </a:t>
            </a:r>
            <a:r>
              <a:rPr sz="2000" spc="-45" dirty="0">
                <a:latin typeface="Arial"/>
                <a:cs typeface="Arial"/>
              </a:rPr>
              <a:t>potential </a:t>
            </a:r>
            <a:r>
              <a:rPr sz="2000" spc="-35" dirty="0">
                <a:latin typeface="Arial"/>
                <a:cs typeface="Arial"/>
              </a:rPr>
              <a:t>of </a:t>
            </a:r>
            <a:r>
              <a:rPr sz="2000" spc="-25" dirty="0">
                <a:latin typeface="Arial"/>
                <a:cs typeface="Arial"/>
              </a:rPr>
              <a:t>performing </a:t>
            </a:r>
            <a:r>
              <a:rPr sz="2000" spc="-75" dirty="0">
                <a:latin typeface="Arial"/>
                <a:cs typeface="Arial"/>
              </a:rPr>
              <a:t>the </a:t>
            </a:r>
            <a:r>
              <a:rPr sz="2000" spc="-120" dirty="0">
                <a:latin typeface="Arial"/>
                <a:cs typeface="Arial"/>
              </a:rPr>
              <a:t>task. </a:t>
            </a:r>
            <a:r>
              <a:rPr sz="2000" spc="-35" dirty="0">
                <a:latin typeface="Arial"/>
                <a:cs typeface="Arial"/>
              </a:rPr>
              <a:t>Higher </a:t>
            </a:r>
            <a:r>
              <a:rPr sz="2000" spc="-80" dirty="0">
                <a:latin typeface="Arial"/>
                <a:cs typeface="Arial"/>
              </a:rPr>
              <a:t>the </a:t>
            </a:r>
            <a:r>
              <a:rPr sz="2000" spc="-65" dirty="0">
                <a:latin typeface="Arial"/>
                <a:cs typeface="Arial"/>
              </a:rPr>
              <a:t>level </a:t>
            </a:r>
            <a:r>
              <a:rPr sz="2000" spc="-35" dirty="0">
                <a:latin typeface="Arial"/>
                <a:cs typeface="Arial"/>
              </a:rPr>
              <a:t>of </a:t>
            </a:r>
            <a:r>
              <a:rPr sz="2000" spc="-45" dirty="0">
                <a:latin typeface="Arial"/>
                <a:cs typeface="Arial"/>
              </a:rPr>
              <a:t>self-efficiency, </a:t>
            </a:r>
            <a:r>
              <a:rPr sz="2000" spc="-70" dirty="0">
                <a:latin typeface="Arial"/>
                <a:cs typeface="Arial"/>
              </a:rPr>
              <a:t>greater  </a:t>
            </a:r>
            <a:r>
              <a:rPr sz="2000" spc="85" dirty="0">
                <a:latin typeface="Arial"/>
                <a:cs typeface="Arial"/>
              </a:rPr>
              <a:t>will </a:t>
            </a:r>
            <a:r>
              <a:rPr sz="2000" spc="-170" dirty="0">
                <a:latin typeface="Arial"/>
                <a:cs typeface="Arial"/>
              </a:rPr>
              <a:t>be </a:t>
            </a:r>
            <a:r>
              <a:rPr sz="2000" spc="-75" dirty="0">
                <a:latin typeface="Arial"/>
                <a:cs typeface="Arial"/>
              </a:rPr>
              <a:t>the </a:t>
            </a:r>
            <a:r>
              <a:rPr sz="2000" spc="-50" dirty="0">
                <a:latin typeface="Arial"/>
                <a:cs typeface="Arial"/>
              </a:rPr>
              <a:t>efforts </a:t>
            </a:r>
            <a:r>
              <a:rPr sz="2000" spc="-15" dirty="0">
                <a:latin typeface="Arial"/>
                <a:cs typeface="Arial"/>
              </a:rPr>
              <a:t>put </a:t>
            </a:r>
            <a:r>
              <a:rPr sz="2000" spc="40" dirty="0">
                <a:latin typeface="Arial"/>
                <a:cs typeface="Arial"/>
              </a:rPr>
              <a:t>in </a:t>
            </a:r>
            <a:r>
              <a:rPr sz="2000" spc="-80" dirty="0">
                <a:latin typeface="Arial"/>
                <a:cs typeface="Arial"/>
              </a:rPr>
              <a:t>by </a:t>
            </a:r>
            <a:r>
              <a:rPr sz="2000" spc="-75" dirty="0">
                <a:latin typeface="Arial"/>
                <a:cs typeface="Arial"/>
              </a:rPr>
              <a:t>the </a:t>
            </a:r>
            <a:r>
              <a:rPr sz="2000" dirty="0">
                <a:latin typeface="Arial"/>
                <a:cs typeface="Arial"/>
              </a:rPr>
              <a:t>individual</a:t>
            </a:r>
            <a:r>
              <a:rPr sz="2000" spc="-409" dirty="0">
                <a:latin typeface="Arial"/>
                <a:cs typeface="Arial"/>
              </a:rPr>
              <a:t> </a:t>
            </a:r>
            <a:r>
              <a:rPr sz="2000" spc="-50" dirty="0">
                <a:latin typeface="Arial"/>
                <a:cs typeface="Arial"/>
              </a:rPr>
              <a:t>when </a:t>
            </a:r>
            <a:r>
              <a:rPr sz="2000" spc="-70" dirty="0">
                <a:latin typeface="Arial"/>
                <a:cs typeface="Arial"/>
              </a:rPr>
              <a:t>they </a:t>
            </a:r>
            <a:r>
              <a:rPr sz="2000" spc="-114" dirty="0">
                <a:latin typeface="Arial"/>
                <a:cs typeface="Arial"/>
              </a:rPr>
              <a:t>face </a:t>
            </a:r>
            <a:r>
              <a:rPr sz="2000" spc="-45" dirty="0">
                <a:latin typeface="Arial"/>
                <a:cs typeface="Arial"/>
              </a:rPr>
              <a:t>challenging </a:t>
            </a:r>
            <a:r>
              <a:rPr sz="2000" spc="-140" dirty="0">
                <a:latin typeface="Arial"/>
                <a:cs typeface="Arial"/>
              </a:rPr>
              <a:t>tasks.</a:t>
            </a:r>
            <a:endParaRPr sz="2000">
              <a:latin typeface="Arial"/>
              <a:cs typeface="Arial"/>
            </a:endParaRPr>
          </a:p>
        </p:txBody>
      </p:sp>
      <p:sp>
        <p:nvSpPr>
          <p:cNvPr id="3" name="object 3"/>
          <p:cNvSpPr/>
          <p:nvPr/>
        </p:nvSpPr>
        <p:spPr>
          <a:xfrm>
            <a:off x="8382000" y="6096000"/>
            <a:ext cx="609600" cy="6096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114147"/>
            <a:ext cx="8225155" cy="4385310"/>
          </a:xfrm>
          <a:prstGeom prst="rect">
            <a:avLst/>
          </a:prstGeom>
        </p:spPr>
        <p:txBody>
          <a:bodyPr vert="horz" wrap="square" lIns="0" tIns="12065" rIns="0" bIns="0" rtlCol="0">
            <a:spAutoFit/>
          </a:bodyPr>
          <a:lstStyle/>
          <a:p>
            <a:pPr marL="12700" marR="5080" algn="just">
              <a:lnSpc>
                <a:spcPct val="150100"/>
              </a:lnSpc>
              <a:spcBef>
                <a:spcPts val="95"/>
              </a:spcBef>
            </a:pPr>
            <a:r>
              <a:rPr sz="2000" spc="-30" dirty="0">
                <a:latin typeface="Arial"/>
                <a:cs typeface="Arial"/>
              </a:rPr>
              <a:t>While, </a:t>
            </a:r>
            <a:r>
              <a:rPr sz="2000" spc="-25" dirty="0">
                <a:latin typeface="Arial"/>
                <a:cs typeface="Arial"/>
              </a:rPr>
              <a:t>lower </a:t>
            </a:r>
            <a:r>
              <a:rPr sz="2000" spc="-80" dirty="0">
                <a:latin typeface="Arial"/>
                <a:cs typeface="Arial"/>
              </a:rPr>
              <a:t>the </a:t>
            </a:r>
            <a:r>
              <a:rPr sz="2000" spc="-65" dirty="0">
                <a:latin typeface="Arial"/>
                <a:cs typeface="Arial"/>
              </a:rPr>
              <a:t>level </a:t>
            </a:r>
            <a:r>
              <a:rPr sz="2000" spc="-35" dirty="0">
                <a:latin typeface="Arial"/>
                <a:cs typeface="Arial"/>
              </a:rPr>
              <a:t>of </a:t>
            </a:r>
            <a:r>
              <a:rPr sz="2000" spc="-45" dirty="0">
                <a:latin typeface="Arial"/>
                <a:cs typeface="Arial"/>
              </a:rPr>
              <a:t>self-efficiency, </a:t>
            </a:r>
            <a:r>
              <a:rPr sz="2000" spc="-180" dirty="0">
                <a:latin typeface="Arial"/>
                <a:cs typeface="Arial"/>
              </a:rPr>
              <a:t>less </a:t>
            </a:r>
            <a:r>
              <a:rPr sz="2000" spc="80" dirty="0">
                <a:latin typeface="Arial"/>
                <a:cs typeface="Arial"/>
              </a:rPr>
              <a:t>will </a:t>
            </a:r>
            <a:r>
              <a:rPr sz="2000" spc="-170" dirty="0">
                <a:latin typeface="Arial"/>
                <a:cs typeface="Arial"/>
              </a:rPr>
              <a:t>be </a:t>
            </a:r>
            <a:r>
              <a:rPr sz="2000" spc="-75" dirty="0">
                <a:latin typeface="Arial"/>
                <a:cs typeface="Arial"/>
              </a:rPr>
              <a:t>the </a:t>
            </a:r>
            <a:r>
              <a:rPr sz="2000" spc="-55" dirty="0">
                <a:latin typeface="Arial"/>
                <a:cs typeface="Arial"/>
              </a:rPr>
              <a:t>efforts </a:t>
            </a:r>
            <a:r>
              <a:rPr sz="2000" spc="-15" dirty="0">
                <a:latin typeface="Arial"/>
                <a:cs typeface="Arial"/>
              </a:rPr>
              <a:t>put </a:t>
            </a:r>
            <a:r>
              <a:rPr sz="2000" spc="40" dirty="0">
                <a:latin typeface="Arial"/>
                <a:cs typeface="Arial"/>
              </a:rPr>
              <a:t>in </a:t>
            </a:r>
            <a:r>
              <a:rPr sz="2000" spc="-80" dirty="0">
                <a:latin typeface="Arial"/>
                <a:cs typeface="Arial"/>
              </a:rPr>
              <a:t>by </a:t>
            </a:r>
            <a:r>
              <a:rPr sz="2000" spc="-75" dirty="0">
                <a:latin typeface="Arial"/>
                <a:cs typeface="Arial"/>
              </a:rPr>
              <a:t>the  </a:t>
            </a:r>
            <a:r>
              <a:rPr sz="2000" dirty="0">
                <a:latin typeface="Arial"/>
                <a:cs typeface="Arial"/>
              </a:rPr>
              <a:t>individual </a:t>
            </a:r>
            <a:r>
              <a:rPr sz="2000" spc="-5" dirty="0">
                <a:latin typeface="Arial"/>
                <a:cs typeface="Arial"/>
              </a:rPr>
              <a:t>or </a:t>
            </a:r>
            <a:r>
              <a:rPr sz="2000" spc="-125" dirty="0">
                <a:latin typeface="Arial"/>
                <a:cs typeface="Arial"/>
              </a:rPr>
              <a:t>he </a:t>
            </a:r>
            <a:r>
              <a:rPr sz="2000" spc="-15" dirty="0">
                <a:latin typeface="Arial"/>
                <a:cs typeface="Arial"/>
              </a:rPr>
              <a:t>might </a:t>
            </a:r>
            <a:r>
              <a:rPr sz="2000" spc="-130" dirty="0">
                <a:latin typeface="Arial"/>
                <a:cs typeface="Arial"/>
              </a:rPr>
              <a:t>even </a:t>
            </a:r>
            <a:r>
              <a:rPr sz="2000" spc="10" dirty="0">
                <a:latin typeface="Arial"/>
                <a:cs typeface="Arial"/>
              </a:rPr>
              <a:t>quit </a:t>
            </a:r>
            <a:r>
              <a:rPr sz="2000" spc="-5" dirty="0">
                <a:latin typeface="Arial"/>
                <a:cs typeface="Arial"/>
              </a:rPr>
              <a:t>while </a:t>
            </a:r>
            <a:r>
              <a:rPr sz="2000" spc="-80" dirty="0">
                <a:latin typeface="Arial"/>
                <a:cs typeface="Arial"/>
              </a:rPr>
              <a:t>meeting</a:t>
            </a:r>
            <a:r>
              <a:rPr sz="2000" spc="-405" dirty="0">
                <a:latin typeface="Arial"/>
                <a:cs typeface="Arial"/>
              </a:rPr>
              <a:t> </a:t>
            </a:r>
            <a:r>
              <a:rPr sz="2000" spc="-105" dirty="0">
                <a:latin typeface="Arial"/>
                <a:cs typeface="Arial"/>
              </a:rPr>
              <a:t>challenges.</a:t>
            </a:r>
            <a:endParaRPr sz="2000">
              <a:latin typeface="Arial"/>
              <a:cs typeface="Arial"/>
            </a:endParaRPr>
          </a:p>
          <a:p>
            <a:pPr marL="12700" marR="5715" algn="just">
              <a:lnSpc>
                <a:spcPct val="150100"/>
              </a:lnSpc>
              <a:spcBef>
                <a:spcPts val="480"/>
              </a:spcBef>
            </a:pPr>
            <a:r>
              <a:rPr sz="2000" b="1" spc="-180" dirty="0">
                <a:latin typeface="Arial"/>
                <a:cs typeface="Arial"/>
              </a:rPr>
              <a:t>b.Goal </a:t>
            </a:r>
            <a:r>
              <a:rPr sz="2000" b="1" spc="-135" dirty="0">
                <a:latin typeface="Arial"/>
                <a:cs typeface="Arial"/>
              </a:rPr>
              <a:t>commitment- </a:t>
            </a:r>
            <a:r>
              <a:rPr sz="2000" spc="-110" dirty="0">
                <a:latin typeface="Arial"/>
                <a:cs typeface="Arial"/>
              </a:rPr>
              <a:t>Goal </a:t>
            </a:r>
            <a:r>
              <a:rPr sz="2000" spc="-70" dirty="0">
                <a:latin typeface="Arial"/>
                <a:cs typeface="Arial"/>
              </a:rPr>
              <a:t>setting </a:t>
            </a:r>
            <a:r>
              <a:rPr sz="2000" spc="-50" dirty="0">
                <a:latin typeface="Arial"/>
                <a:cs typeface="Arial"/>
              </a:rPr>
              <a:t>theory </a:t>
            </a:r>
            <a:r>
              <a:rPr sz="2000" spc="-190" dirty="0">
                <a:latin typeface="Arial"/>
                <a:cs typeface="Arial"/>
              </a:rPr>
              <a:t>assumes </a:t>
            </a:r>
            <a:r>
              <a:rPr sz="2000" spc="-35" dirty="0">
                <a:latin typeface="Arial"/>
                <a:cs typeface="Arial"/>
              </a:rPr>
              <a:t>that </a:t>
            </a:r>
            <a:r>
              <a:rPr sz="2000" spc="-75" dirty="0">
                <a:latin typeface="Arial"/>
                <a:cs typeface="Arial"/>
              </a:rPr>
              <a:t>the </a:t>
            </a:r>
            <a:r>
              <a:rPr sz="2000" spc="-5" dirty="0">
                <a:latin typeface="Arial"/>
                <a:cs typeface="Arial"/>
              </a:rPr>
              <a:t>individual </a:t>
            </a:r>
            <a:r>
              <a:rPr sz="2000" spc="-110" dirty="0">
                <a:latin typeface="Arial"/>
                <a:cs typeface="Arial"/>
              </a:rPr>
              <a:t>is  </a:t>
            </a:r>
            <a:r>
              <a:rPr sz="2000" spc="-65" dirty="0">
                <a:latin typeface="Arial"/>
                <a:cs typeface="Arial"/>
              </a:rPr>
              <a:t>committed </a:t>
            </a:r>
            <a:r>
              <a:rPr sz="2000" spc="-60" dirty="0">
                <a:latin typeface="Arial"/>
                <a:cs typeface="Arial"/>
              </a:rPr>
              <a:t>to </a:t>
            </a:r>
            <a:r>
              <a:rPr sz="2000" spc="-75" dirty="0">
                <a:latin typeface="Arial"/>
                <a:cs typeface="Arial"/>
              </a:rPr>
              <a:t>the </a:t>
            </a:r>
            <a:r>
              <a:rPr sz="2000" spc="-85" dirty="0">
                <a:latin typeface="Arial"/>
                <a:cs typeface="Arial"/>
              </a:rPr>
              <a:t>goal </a:t>
            </a:r>
            <a:r>
              <a:rPr sz="2000" spc="-95" dirty="0">
                <a:latin typeface="Arial"/>
                <a:cs typeface="Arial"/>
              </a:rPr>
              <a:t>and </a:t>
            </a:r>
            <a:r>
              <a:rPr sz="2000" spc="85" dirty="0">
                <a:latin typeface="Arial"/>
                <a:cs typeface="Arial"/>
              </a:rPr>
              <a:t>will </a:t>
            </a:r>
            <a:r>
              <a:rPr sz="2000" spc="-45" dirty="0">
                <a:latin typeface="Arial"/>
                <a:cs typeface="Arial"/>
              </a:rPr>
              <a:t>not </a:t>
            </a:r>
            <a:r>
              <a:rPr sz="2000" spc="-120" dirty="0">
                <a:latin typeface="Arial"/>
                <a:cs typeface="Arial"/>
              </a:rPr>
              <a:t>leave </a:t>
            </a:r>
            <a:r>
              <a:rPr sz="2000" spc="-75" dirty="0">
                <a:latin typeface="Arial"/>
                <a:cs typeface="Arial"/>
              </a:rPr>
              <a:t>the </a:t>
            </a:r>
            <a:r>
              <a:rPr sz="2000" spc="-100" dirty="0">
                <a:latin typeface="Arial"/>
                <a:cs typeface="Arial"/>
              </a:rPr>
              <a:t>goal. </a:t>
            </a:r>
            <a:r>
              <a:rPr sz="2000" spc="-140" dirty="0">
                <a:latin typeface="Arial"/>
                <a:cs typeface="Arial"/>
              </a:rPr>
              <a:t>The </a:t>
            </a:r>
            <a:r>
              <a:rPr sz="2000" spc="-85" dirty="0">
                <a:latin typeface="Arial"/>
                <a:cs typeface="Arial"/>
              </a:rPr>
              <a:t>goal </a:t>
            </a:r>
            <a:r>
              <a:rPr sz="2000" spc="-60" dirty="0">
                <a:latin typeface="Arial"/>
                <a:cs typeface="Arial"/>
              </a:rPr>
              <a:t>commitment </a:t>
            </a:r>
            <a:r>
              <a:rPr sz="2000" spc="-110" dirty="0">
                <a:latin typeface="Arial"/>
                <a:cs typeface="Arial"/>
              </a:rPr>
              <a:t>is  </a:t>
            </a:r>
            <a:r>
              <a:rPr sz="2000" spc="-100" dirty="0">
                <a:latin typeface="Arial"/>
                <a:cs typeface="Arial"/>
              </a:rPr>
              <a:t>dependent </a:t>
            </a:r>
            <a:r>
              <a:rPr sz="2000" spc="-70" dirty="0">
                <a:latin typeface="Arial"/>
                <a:cs typeface="Arial"/>
              </a:rPr>
              <a:t>on </a:t>
            </a:r>
            <a:r>
              <a:rPr sz="2000" spc="-75" dirty="0">
                <a:latin typeface="Arial"/>
                <a:cs typeface="Arial"/>
              </a:rPr>
              <a:t>the </a:t>
            </a:r>
            <a:r>
              <a:rPr sz="2000" dirty="0">
                <a:latin typeface="Arial"/>
                <a:cs typeface="Arial"/>
              </a:rPr>
              <a:t>following</a:t>
            </a:r>
            <a:r>
              <a:rPr sz="2000" spc="-125" dirty="0">
                <a:latin typeface="Arial"/>
                <a:cs typeface="Arial"/>
              </a:rPr>
              <a:t> </a:t>
            </a:r>
            <a:r>
              <a:rPr sz="2000" spc="-80" dirty="0">
                <a:latin typeface="Arial"/>
                <a:cs typeface="Arial"/>
              </a:rPr>
              <a:t>factors:</a:t>
            </a:r>
            <a:endParaRPr sz="2000">
              <a:latin typeface="Arial"/>
              <a:cs typeface="Arial"/>
            </a:endParaRPr>
          </a:p>
          <a:p>
            <a:pPr marL="355600" indent="-342900" algn="just">
              <a:lnSpc>
                <a:spcPct val="100000"/>
              </a:lnSpc>
              <a:spcBef>
                <a:spcPts val="1680"/>
              </a:spcBef>
              <a:buChar char="•"/>
              <a:tabLst>
                <a:tab pos="355600" algn="l"/>
              </a:tabLst>
            </a:pPr>
            <a:r>
              <a:rPr sz="2000" spc="-140" dirty="0">
                <a:latin typeface="Arial"/>
                <a:cs typeface="Arial"/>
              </a:rPr>
              <a:t>Goals </a:t>
            </a:r>
            <a:r>
              <a:rPr sz="2000" spc="-95" dirty="0">
                <a:latin typeface="Arial"/>
                <a:cs typeface="Arial"/>
              </a:rPr>
              <a:t>are </a:t>
            </a:r>
            <a:r>
              <a:rPr sz="2000" spc="-140" dirty="0">
                <a:latin typeface="Arial"/>
                <a:cs typeface="Arial"/>
              </a:rPr>
              <a:t>made </a:t>
            </a:r>
            <a:r>
              <a:rPr sz="2000" spc="-114" dirty="0">
                <a:latin typeface="Arial"/>
                <a:cs typeface="Arial"/>
              </a:rPr>
              <a:t>open, </a:t>
            </a:r>
            <a:r>
              <a:rPr sz="2000" spc="-20" dirty="0">
                <a:latin typeface="Arial"/>
                <a:cs typeface="Arial"/>
              </a:rPr>
              <a:t>known </a:t>
            </a:r>
            <a:r>
              <a:rPr sz="2000" spc="-90" dirty="0">
                <a:latin typeface="Arial"/>
                <a:cs typeface="Arial"/>
              </a:rPr>
              <a:t>and</a:t>
            </a:r>
            <a:r>
              <a:rPr sz="2000" spc="-30" dirty="0">
                <a:latin typeface="Arial"/>
                <a:cs typeface="Arial"/>
              </a:rPr>
              <a:t> </a:t>
            </a:r>
            <a:r>
              <a:rPr sz="2000" spc="-114" dirty="0">
                <a:latin typeface="Arial"/>
                <a:cs typeface="Arial"/>
              </a:rPr>
              <a:t>broadcasted.</a:t>
            </a:r>
            <a:endParaRPr sz="2000">
              <a:latin typeface="Arial"/>
              <a:cs typeface="Arial"/>
            </a:endParaRPr>
          </a:p>
          <a:p>
            <a:pPr marL="355600" indent="-342900" algn="just">
              <a:lnSpc>
                <a:spcPct val="100000"/>
              </a:lnSpc>
              <a:spcBef>
                <a:spcPts val="1680"/>
              </a:spcBef>
              <a:buChar char="•"/>
              <a:tabLst>
                <a:tab pos="355600" algn="l"/>
              </a:tabLst>
            </a:pPr>
            <a:r>
              <a:rPr sz="2000" spc="-140" dirty="0">
                <a:latin typeface="Arial"/>
                <a:cs typeface="Arial"/>
              </a:rPr>
              <a:t>Goals </a:t>
            </a:r>
            <a:r>
              <a:rPr sz="2000" spc="-65" dirty="0">
                <a:latin typeface="Arial"/>
                <a:cs typeface="Arial"/>
              </a:rPr>
              <a:t>should </a:t>
            </a:r>
            <a:r>
              <a:rPr sz="2000" spc="-170" dirty="0">
                <a:latin typeface="Arial"/>
                <a:cs typeface="Arial"/>
              </a:rPr>
              <a:t>be </a:t>
            </a:r>
            <a:r>
              <a:rPr sz="2000" spc="-70" dirty="0">
                <a:latin typeface="Arial"/>
                <a:cs typeface="Arial"/>
              </a:rPr>
              <a:t>set-self </a:t>
            </a:r>
            <a:r>
              <a:rPr sz="2000" spc="-80" dirty="0">
                <a:latin typeface="Arial"/>
                <a:cs typeface="Arial"/>
              </a:rPr>
              <a:t>by </a:t>
            </a:r>
            <a:r>
              <a:rPr sz="2000" dirty="0">
                <a:latin typeface="Arial"/>
                <a:cs typeface="Arial"/>
              </a:rPr>
              <a:t>individual </a:t>
            </a:r>
            <a:r>
              <a:rPr sz="2000" spc="-25" dirty="0">
                <a:latin typeface="Arial"/>
                <a:cs typeface="Arial"/>
              </a:rPr>
              <a:t>rather </a:t>
            </a:r>
            <a:r>
              <a:rPr sz="2000" spc="-40" dirty="0">
                <a:latin typeface="Arial"/>
                <a:cs typeface="Arial"/>
              </a:rPr>
              <a:t>than</a:t>
            </a:r>
            <a:r>
              <a:rPr sz="2000" spc="-145" dirty="0">
                <a:latin typeface="Arial"/>
                <a:cs typeface="Arial"/>
              </a:rPr>
              <a:t> </a:t>
            </a:r>
            <a:r>
              <a:rPr sz="2000" spc="-110" dirty="0">
                <a:latin typeface="Arial"/>
                <a:cs typeface="Arial"/>
              </a:rPr>
              <a:t>designated.</a:t>
            </a:r>
            <a:endParaRPr sz="2000">
              <a:latin typeface="Arial"/>
              <a:cs typeface="Arial"/>
            </a:endParaRPr>
          </a:p>
          <a:p>
            <a:pPr marL="355600" marR="5080" indent="-342900">
              <a:lnSpc>
                <a:spcPct val="150000"/>
              </a:lnSpc>
              <a:spcBef>
                <a:spcPts val="480"/>
              </a:spcBef>
              <a:buFont typeface="Arial"/>
              <a:buChar char="•"/>
              <a:tabLst>
                <a:tab pos="354965" algn="l"/>
                <a:tab pos="355600" algn="l"/>
              </a:tabLst>
            </a:pPr>
            <a:r>
              <a:rPr sz="2000" spc="-10" dirty="0">
                <a:latin typeface="Times New Roman"/>
                <a:cs typeface="Times New Roman"/>
              </a:rPr>
              <a:t>Individual’s </a:t>
            </a:r>
            <a:r>
              <a:rPr sz="2000" spc="-160" dirty="0">
                <a:latin typeface="Arial"/>
                <a:cs typeface="Arial"/>
              </a:rPr>
              <a:t>set </a:t>
            </a:r>
            <a:r>
              <a:rPr sz="2000" spc="-120" dirty="0">
                <a:latin typeface="Arial"/>
                <a:cs typeface="Arial"/>
              </a:rPr>
              <a:t>goals </a:t>
            </a:r>
            <a:r>
              <a:rPr sz="2000" spc="-70" dirty="0">
                <a:latin typeface="Arial"/>
                <a:cs typeface="Arial"/>
              </a:rPr>
              <a:t>should </a:t>
            </a:r>
            <a:r>
              <a:rPr sz="2000" spc="-175" dirty="0">
                <a:latin typeface="Arial"/>
                <a:cs typeface="Arial"/>
              </a:rPr>
              <a:t>be </a:t>
            </a:r>
            <a:r>
              <a:rPr sz="2000" spc="-90" dirty="0">
                <a:latin typeface="Arial"/>
                <a:cs typeface="Arial"/>
              </a:rPr>
              <a:t>consistent </a:t>
            </a:r>
            <a:r>
              <a:rPr sz="2000" spc="35" dirty="0">
                <a:latin typeface="Arial"/>
                <a:cs typeface="Arial"/>
              </a:rPr>
              <a:t>with </a:t>
            </a:r>
            <a:r>
              <a:rPr sz="2000" spc="-75" dirty="0">
                <a:latin typeface="Arial"/>
                <a:cs typeface="Arial"/>
              </a:rPr>
              <a:t>the </a:t>
            </a:r>
            <a:r>
              <a:rPr sz="2000" spc="-45" dirty="0">
                <a:latin typeface="Arial"/>
                <a:cs typeface="Arial"/>
              </a:rPr>
              <a:t>organizational </a:t>
            </a:r>
            <a:r>
              <a:rPr sz="2000" spc="-125" dirty="0">
                <a:latin typeface="Arial"/>
                <a:cs typeface="Arial"/>
              </a:rPr>
              <a:t>goals </a:t>
            </a:r>
            <a:r>
              <a:rPr sz="2000" spc="-95" dirty="0">
                <a:latin typeface="Arial"/>
                <a:cs typeface="Arial"/>
              </a:rPr>
              <a:t>and  </a:t>
            </a:r>
            <a:r>
              <a:rPr sz="2000" spc="-60" dirty="0">
                <a:latin typeface="Arial"/>
                <a:cs typeface="Arial"/>
              </a:rPr>
              <a:t>vision.</a:t>
            </a:r>
            <a:endParaRPr sz="2000">
              <a:latin typeface="Arial"/>
              <a:cs typeface="Arial"/>
            </a:endParaRPr>
          </a:p>
        </p:txBody>
      </p:sp>
      <p:sp>
        <p:nvSpPr>
          <p:cNvPr id="3" name="object 3"/>
          <p:cNvSpPr/>
          <p:nvPr/>
        </p:nvSpPr>
        <p:spPr>
          <a:xfrm>
            <a:off x="8382000" y="6096000"/>
            <a:ext cx="609600" cy="6096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50" dirty="0"/>
              <a:t>4.Reinforcement</a:t>
            </a:r>
            <a:r>
              <a:rPr spc="-165" dirty="0"/>
              <a:t> </a:t>
            </a:r>
            <a:r>
              <a:rPr spc="-170" dirty="0"/>
              <a:t>Theory:</a:t>
            </a:r>
          </a:p>
        </p:txBody>
      </p:sp>
      <p:sp>
        <p:nvSpPr>
          <p:cNvPr id="3" name="object 3"/>
          <p:cNvSpPr txBox="1"/>
          <p:nvPr/>
        </p:nvSpPr>
        <p:spPr>
          <a:xfrm>
            <a:off x="154938" y="1295401"/>
            <a:ext cx="8608061" cy="5616922"/>
          </a:xfrm>
          <a:prstGeom prst="rect">
            <a:avLst/>
          </a:prstGeom>
        </p:spPr>
        <p:txBody>
          <a:bodyPr vert="horz" wrap="square" lIns="0" tIns="12700" rIns="0" bIns="0" rtlCol="0">
            <a:spAutoFit/>
          </a:bodyPr>
          <a:lstStyle/>
          <a:p>
            <a:pPr marL="12700" marR="5080" indent="1859280" algn="just">
              <a:lnSpc>
                <a:spcPct val="150000"/>
              </a:lnSpc>
              <a:spcBef>
                <a:spcPts val="100"/>
              </a:spcBef>
            </a:pPr>
            <a:r>
              <a:rPr sz="2000" spc="-100" dirty="0">
                <a:latin typeface="Arial"/>
                <a:cs typeface="Arial"/>
              </a:rPr>
              <a:t>This </a:t>
            </a:r>
            <a:r>
              <a:rPr sz="2000" spc="-50" dirty="0">
                <a:latin typeface="Arial"/>
                <a:cs typeface="Arial"/>
              </a:rPr>
              <a:t>theory </a:t>
            </a:r>
            <a:r>
              <a:rPr sz="2000" spc="-90" dirty="0">
                <a:latin typeface="Arial"/>
                <a:cs typeface="Arial"/>
              </a:rPr>
              <a:t>is </a:t>
            </a:r>
            <a:r>
              <a:rPr sz="2000" spc="-180" dirty="0">
                <a:latin typeface="Arial"/>
                <a:cs typeface="Arial"/>
              </a:rPr>
              <a:t>based </a:t>
            </a:r>
            <a:r>
              <a:rPr sz="2000" spc="-70" dirty="0">
                <a:latin typeface="Arial"/>
                <a:cs typeface="Arial"/>
              </a:rPr>
              <a:t>on </a:t>
            </a:r>
            <a:r>
              <a:rPr sz="2000" spc="-80" dirty="0">
                <a:latin typeface="Arial"/>
                <a:cs typeface="Arial"/>
              </a:rPr>
              <a:t>the </a:t>
            </a:r>
            <a:r>
              <a:rPr sz="2000" spc="-114" dirty="0">
                <a:latin typeface="Arial"/>
                <a:cs typeface="Arial"/>
              </a:rPr>
              <a:t>concepts </a:t>
            </a:r>
            <a:r>
              <a:rPr sz="2000" spc="-35" dirty="0">
                <a:latin typeface="Arial"/>
                <a:cs typeface="Arial"/>
              </a:rPr>
              <a:t>of </a:t>
            </a:r>
            <a:r>
              <a:rPr sz="2000" spc="-85" dirty="0">
                <a:latin typeface="Arial"/>
                <a:cs typeface="Arial"/>
              </a:rPr>
              <a:t>operand </a:t>
            </a:r>
            <a:r>
              <a:rPr sz="2000" spc="-30" dirty="0">
                <a:latin typeface="Arial"/>
                <a:cs typeface="Arial"/>
              </a:rPr>
              <a:t>conditioning  </a:t>
            </a:r>
            <a:r>
              <a:rPr sz="2000" spc="-114" dirty="0">
                <a:latin typeface="Arial"/>
                <a:cs typeface="Arial"/>
              </a:rPr>
              <a:t>developed </a:t>
            </a:r>
            <a:r>
              <a:rPr sz="2000" spc="-80" dirty="0">
                <a:latin typeface="Arial"/>
                <a:cs typeface="Arial"/>
              </a:rPr>
              <a:t>by </a:t>
            </a:r>
            <a:r>
              <a:rPr sz="2000" spc="-235" dirty="0">
                <a:latin typeface="Arial"/>
                <a:cs typeface="Arial"/>
              </a:rPr>
              <a:t>B.F. </a:t>
            </a:r>
            <a:r>
              <a:rPr sz="2000" spc="-85" dirty="0">
                <a:latin typeface="Arial"/>
                <a:cs typeface="Arial"/>
              </a:rPr>
              <a:t>Skinner. </a:t>
            </a:r>
            <a:r>
              <a:rPr sz="2000" spc="30" dirty="0">
                <a:latin typeface="Arial"/>
                <a:cs typeface="Arial"/>
              </a:rPr>
              <a:t>It </a:t>
            </a:r>
            <a:r>
              <a:rPr sz="2000" spc="-114" dirty="0">
                <a:latin typeface="Arial"/>
                <a:cs typeface="Arial"/>
              </a:rPr>
              <a:t>argues </a:t>
            </a:r>
            <a:r>
              <a:rPr sz="2000" spc="-35" dirty="0">
                <a:latin typeface="Arial"/>
                <a:cs typeface="Arial"/>
              </a:rPr>
              <a:t>that </a:t>
            </a:r>
            <a:r>
              <a:rPr sz="2000" spc="-75" dirty="0">
                <a:latin typeface="Arial"/>
                <a:cs typeface="Arial"/>
              </a:rPr>
              <a:t>the </a:t>
            </a:r>
            <a:r>
              <a:rPr sz="2000" spc="-60" dirty="0">
                <a:latin typeface="Arial"/>
                <a:cs typeface="Arial"/>
              </a:rPr>
              <a:t>behavior </a:t>
            </a:r>
            <a:r>
              <a:rPr sz="2000" spc="-35" dirty="0">
                <a:latin typeface="Arial"/>
                <a:cs typeface="Arial"/>
              </a:rPr>
              <a:t>of </a:t>
            </a:r>
            <a:r>
              <a:rPr sz="2000" spc="-105" dirty="0">
                <a:latin typeface="Arial"/>
                <a:cs typeface="Arial"/>
              </a:rPr>
              <a:t>people </a:t>
            </a:r>
            <a:r>
              <a:rPr sz="2000" spc="-90" dirty="0">
                <a:latin typeface="Arial"/>
                <a:cs typeface="Arial"/>
              </a:rPr>
              <a:t>is </a:t>
            </a:r>
            <a:r>
              <a:rPr sz="2000" spc="-40" dirty="0">
                <a:latin typeface="Arial"/>
                <a:cs typeface="Arial"/>
              </a:rPr>
              <a:t>largely  </a:t>
            </a:r>
            <a:r>
              <a:rPr sz="2000" spc="-75" dirty="0">
                <a:latin typeface="Arial"/>
                <a:cs typeface="Arial"/>
              </a:rPr>
              <a:t>determined </a:t>
            </a:r>
            <a:r>
              <a:rPr sz="2000" spc="-80" dirty="0">
                <a:latin typeface="Arial"/>
                <a:cs typeface="Arial"/>
              </a:rPr>
              <a:t>by </a:t>
            </a:r>
            <a:r>
              <a:rPr sz="2000" spc="-50" dirty="0">
                <a:latin typeface="Arial"/>
                <a:cs typeface="Arial"/>
              </a:rPr>
              <a:t>its </a:t>
            </a:r>
            <a:r>
              <a:rPr sz="2000" spc="-135" dirty="0">
                <a:latin typeface="Arial"/>
                <a:cs typeface="Arial"/>
              </a:rPr>
              <a:t>consequence. </a:t>
            </a:r>
            <a:r>
              <a:rPr sz="2000" spc="15" dirty="0">
                <a:latin typeface="Arial"/>
                <a:cs typeface="Arial"/>
              </a:rPr>
              <a:t>In </a:t>
            </a:r>
            <a:r>
              <a:rPr sz="2000" spc="-50" dirty="0">
                <a:latin typeface="Arial"/>
                <a:cs typeface="Arial"/>
              </a:rPr>
              <a:t>other </a:t>
            </a:r>
            <a:r>
              <a:rPr sz="2000" spc="-80" dirty="0">
                <a:latin typeface="Arial"/>
                <a:cs typeface="Arial"/>
              </a:rPr>
              <a:t>words, </a:t>
            </a:r>
            <a:r>
              <a:rPr sz="2000" spc="-130" dirty="0">
                <a:latin typeface="Arial"/>
                <a:cs typeface="Arial"/>
              </a:rPr>
              <a:t>those </a:t>
            </a:r>
            <a:r>
              <a:rPr sz="2000" spc="-85" dirty="0">
                <a:latin typeface="Arial"/>
                <a:cs typeface="Arial"/>
              </a:rPr>
              <a:t>actions </a:t>
            </a:r>
            <a:r>
              <a:rPr sz="2000" spc="-35" dirty="0">
                <a:latin typeface="Arial"/>
                <a:cs typeface="Arial"/>
              </a:rPr>
              <a:t>that </a:t>
            </a:r>
            <a:r>
              <a:rPr sz="2000" spc="-75" dirty="0">
                <a:latin typeface="Arial"/>
                <a:cs typeface="Arial"/>
              </a:rPr>
              <a:t>tend </a:t>
            </a:r>
            <a:r>
              <a:rPr sz="2000" spc="-55" dirty="0">
                <a:latin typeface="Arial"/>
                <a:cs typeface="Arial"/>
              </a:rPr>
              <a:t>to </a:t>
            </a:r>
            <a:r>
              <a:rPr sz="2000" spc="-120" dirty="0">
                <a:latin typeface="Arial"/>
                <a:cs typeface="Arial"/>
              </a:rPr>
              <a:t>have  </a:t>
            </a:r>
            <a:r>
              <a:rPr sz="2000" spc="-65" dirty="0">
                <a:latin typeface="Arial"/>
                <a:cs typeface="Arial"/>
              </a:rPr>
              <a:t>positive </a:t>
            </a:r>
            <a:r>
              <a:rPr sz="2000" spc="-5" dirty="0">
                <a:latin typeface="Arial"/>
                <a:cs typeface="Arial"/>
              </a:rPr>
              <a:t>or </a:t>
            </a:r>
            <a:r>
              <a:rPr sz="2000" spc="-105" dirty="0">
                <a:latin typeface="Arial"/>
                <a:cs typeface="Arial"/>
              </a:rPr>
              <a:t>pleasant </a:t>
            </a:r>
            <a:r>
              <a:rPr sz="2000" spc="-145" dirty="0">
                <a:latin typeface="Arial"/>
                <a:cs typeface="Arial"/>
              </a:rPr>
              <a:t>consequences </a:t>
            </a:r>
            <a:r>
              <a:rPr sz="2000" spc="-75" dirty="0">
                <a:latin typeface="Arial"/>
                <a:cs typeface="Arial"/>
              </a:rPr>
              <a:t>tend </a:t>
            </a:r>
            <a:r>
              <a:rPr sz="2000" spc="-60" dirty="0">
                <a:latin typeface="Arial"/>
                <a:cs typeface="Arial"/>
              </a:rPr>
              <a:t>to </a:t>
            </a:r>
            <a:r>
              <a:rPr sz="2000" spc="-165" dirty="0">
                <a:latin typeface="Arial"/>
                <a:cs typeface="Arial"/>
              </a:rPr>
              <a:t>be </a:t>
            </a:r>
            <a:r>
              <a:rPr sz="2000" spc="-110" dirty="0">
                <a:latin typeface="Arial"/>
                <a:cs typeface="Arial"/>
              </a:rPr>
              <a:t>repeated </a:t>
            </a:r>
            <a:r>
              <a:rPr sz="2000" spc="-85" dirty="0">
                <a:latin typeface="Arial"/>
                <a:cs typeface="Arial"/>
              </a:rPr>
              <a:t>more </a:t>
            </a:r>
            <a:r>
              <a:rPr sz="2000" spc="-55" dirty="0">
                <a:latin typeface="Arial"/>
                <a:cs typeface="Arial"/>
              </a:rPr>
              <a:t>often </a:t>
            </a:r>
            <a:r>
              <a:rPr sz="2000" spc="35" dirty="0">
                <a:latin typeface="Arial"/>
                <a:cs typeface="Arial"/>
              </a:rPr>
              <a:t>in </a:t>
            </a:r>
            <a:r>
              <a:rPr sz="2000" spc="-30" dirty="0">
                <a:latin typeface="Arial"/>
                <a:cs typeface="Arial"/>
              </a:rPr>
              <a:t>future, </a:t>
            </a:r>
            <a:r>
              <a:rPr sz="2000" spc="-5" dirty="0">
                <a:latin typeface="Arial"/>
                <a:cs typeface="Arial"/>
              </a:rPr>
              <a:t>while  </a:t>
            </a:r>
            <a:r>
              <a:rPr sz="2000" spc="-125" dirty="0">
                <a:latin typeface="Arial"/>
                <a:cs typeface="Arial"/>
              </a:rPr>
              <a:t>those </a:t>
            </a:r>
            <a:r>
              <a:rPr sz="2000" spc="-85" dirty="0">
                <a:latin typeface="Arial"/>
                <a:cs typeface="Arial"/>
              </a:rPr>
              <a:t>actions </a:t>
            </a:r>
            <a:r>
              <a:rPr sz="2000" spc="-40" dirty="0">
                <a:latin typeface="Arial"/>
                <a:cs typeface="Arial"/>
              </a:rPr>
              <a:t>that </a:t>
            </a:r>
            <a:r>
              <a:rPr sz="2000" spc="-75" dirty="0">
                <a:latin typeface="Arial"/>
                <a:cs typeface="Arial"/>
              </a:rPr>
              <a:t>tend </a:t>
            </a:r>
            <a:r>
              <a:rPr sz="2000" spc="-55" dirty="0">
                <a:latin typeface="Arial"/>
                <a:cs typeface="Arial"/>
              </a:rPr>
              <a:t>to </a:t>
            </a:r>
            <a:r>
              <a:rPr sz="2000" spc="-120" dirty="0">
                <a:latin typeface="Arial"/>
                <a:cs typeface="Arial"/>
              </a:rPr>
              <a:t>have </a:t>
            </a:r>
            <a:r>
              <a:rPr sz="2000" spc="-110" dirty="0">
                <a:latin typeface="Arial"/>
                <a:cs typeface="Arial"/>
              </a:rPr>
              <a:t>repeated </a:t>
            </a:r>
            <a:r>
              <a:rPr sz="2000" spc="-90" dirty="0">
                <a:latin typeface="Arial"/>
                <a:cs typeface="Arial"/>
              </a:rPr>
              <a:t>negative </a:t>
            </a:r>
            <a:r>
              <a:rPr sz="2000" spc="-5" dirty="0">
                <a:latin typeface="Arial"/>
                <a:cs typeface="Arial"/>
              </a:rPr>
              <a:t>or </a:t>
            </a:r>
            <a:r>
              <a:rPr sz="2000" spc="-85" dirty="0">
                <a:latin typeface="Arial"/>
                <a:cs typeface="Arial"/>
              </a:rPr>
              <a:t>unpleasant </a:t>
            </a:r>
            <a:r>
              <a:rPr sz="2000" spc="-145" dirty="0">
                <a:latin typeface="Arial"/>
                <a:cs typeface="Arial"/>
              </a:rPr>
              <a:t>consequences </a:t>
            </a:r>
            <a:r>
              <a:rPr sz="2000" spc="-95" dirty="0">
                <a:latin typeface="Arial"/>
                <a:cs typeface="Arial"/>
              </a:rPr>
              <a:t>are  </a:t>
            </a:r>
            <a:r>
              <a:rPr sz="2000" spc="-170" dirty="0">
                <a:latin typeface="Arial"/>
                <a:cs typeface="Arial"/>
              </a:rPr>
              <a:t>less </a:t>
            </a:r>
            <a:r>
              <a:rPr sz="2000" spc="-5" dirty="0">
                <a:latin typeface="Arial"/>
                <a:cs typeface="Arial"/>
              </a:rPr>
              <a:t>likely </a:t>
            </a:r>
            <a:r>
              <a:rPr sz="2000" spc="-55" dirty="0">
                <a:latin typeface="Arial"/>
                <a:cs typeface="Arial"/>
              </a:rPr>
              <a:t>to </a:t>
            </a:r>
            <a:r>
              <a:rPr sz="2000" spc="-170" dirty="0">
                <a:latin typeface="Arial"/>
                <a:cs typeface="Arial"/>
              </a:rPr>
              <a:t>be </a:t>
            </a:r>
            <a:r>
              <a:rPr sz="2000" spc="-105" dirty="0">
                <a:latin typeface="Arial"/>
                <a:cs typeface="Arial"/>
              </a:rPr>
              <a:t>repeated</a:t>
            </a:r>
            <a:r>
              <a:rPr sz="2000" spc="-15" dirty="0">
                <a:latin typeface="Arial"/>
                <a:cs typeface="Arial"/>
              </a:rPr>
              <a:t> </a:t>
            </a:r>
            <a:r>
              <a:rPr sz="2000" spc="-90" dirty="0">
                <a:latin typeface="Arial"/>
                <a:cs typeface="Arial"/>
              </a:rPr>
              <a:t>again.</a:t>
            </a:r>
            <a:endParaRPr sz="2000">
              <a:latin typeface="Arial"/>
              <a:cs typeface="Arial"/>
            </a:endParaRPr>
          </a:p>
          <a:p>
            <a:pPr marL="12700" marR="5080" indent="1859280" algn="just">
              <a:lnSpc>
                <a:spcPct val="150000"/>
              </a:lnSpc>
              <a:spcBef>
                <a:spcPts val="480"/>
              </a:spcBef>
            </a:pPr>
            <a:r>
              <a:rPr sz="2000" spc="-150" dirty="0">
                <a:latin typeface="Arial"/>
                <a:cs typeface="Arial"/>
              </a:rPr>
              <a:t>The </a:t>
            </a:r>
            <a:r>
              <a:rPr sz="2000" spc="-50" dirty="0">
                <a:latin typeface="Arial"/>
                <a:cs typeface="Arial"/>
              </a:rPr>
              <a:t>reinforcement theory </a:t>
            </a:r>
            <a:r>
              <a:rPr sz="2000" spc="-160" dirty="0">
                <a:latin typeface="Arial"/>
                <a:cs typeface="Arial"/>
              </a:rPr>
              <a:t>suggests </a:t>
            </a:r>
            <a:r>
              <a:rPr sz="2000" spc="-35" dirty="0">
                <a:latin typeface="Arial"/>
                <a:cs typeface="Arial"/>
              </a:rPr>
              <a:t>that </a:t>
            </a:r>
            <a:r>
              <a:rPr sz="2000" spc="-120" dirty="0">
                <a:latin typeface="Arial"/>
                <a:cs typeface="Arial"/>
              </a:rPr>
              <a:t>managers </a:t>
            </a:r>
            <a:r>
              <a:rPr sz="2000" spc="-70" dirty="0">
                <a:latin typeface="Arial"/>
                <a:cs typeface="Arial"/>
              </a:rPr>
              <a:t>should </a:t>
            </a:r>
            <a:r>
              <a:rPr sz="2000" spc="30" dirty="0">
                <a:latin typeface="Arial"/>
                <a:cs typeface="Arial"/>
              </a:rPr>
              <a:t>try </a:t>
            </a:r>
            <a:r>
              <a:rPr sz="2000" spc="-65" dirty="0">
                <a:latin typeface="Arial"/>
                <a:cs typeface="Arial"/>
              </a:rPr>
              <a:t>to  </a:t>
            </a:r>
            <a:r>
              <a:rPr sz="2000" spc="-40" dirty="0">
                <a:latin typeface="Arial"/>
                <a:cs typeface="Arial"/>
              </a:rPr>
              <a:t>structure </a:t>
            </a:r>
            <a:r>
              <a:rPr sz="2000" spc="-75" dirty="0">
                <a:latin typeface="Arial"/>
                <a:cs typeface="Arial"/>
              </a:rPr>
              <a:t>the </a:t>
            </a:r>
            <a:r>
              <a:rPr sz="2000" spc="-85" dirty="0">
                <a:latin typeface="Arial"/>
                <a:cs typeface="Arial"/>
              </a:rPr>
              <a:t>contingencies </a:t>
            </a:r>
            <a:r>
              <a:rPr sz="2000" spc="-40" dirty="0">
                <a:latin typeface="Arial"/>
                <a:cs typeface="Arial"/>
              </a:rPr>
              <a:t>of </a:t>
            </a:r>
            <a:r>
              <a:rPr sz="2000" spc="-70" dirty="0">
                <a:latin typeface="Arial"/>
                <a:cs typeface="Arial"/>
              </a:rPr>
              <a:t>rewards </a:t>
            </a:r>
            <a:r>
              <a:rPr sz="2000" spc="-95" dirty="0">
                <a:latin typeface="Arial"/>
                <a:cs typeface="Arial"/>
              </a:rPr>
              <a:t>and </a:t>
            </a:r>
            <a:r>
              <a:rPr sz="2000" spc="-80" dirty="0">
                <a:latin typeface="Arial"/>
                <a:cs typeface="Arial"/>
              </a:rPr>
              <a:t>punishments </a:t>
            </a:r>
            <a:r>
              <a:rPr sz="2000" spc="-75" dirty="0">
                <a:latin typeface="Arial"/>
                <a:cs typeface="Arial"/>
              </a:rPr>
              <a:t>on the </a:t>
            </a:r>
            <a:r>
              <a:rPr sz="2000" spc="-55" dirty="0">
                <a:latin typeface="Arial"/>
                <a:cs typeface="Arial"/>
              </a:rPr>
              <a:t>job </a:t>
            </a:r>
            <a:r>
              <a:rPr sz="2000" spc="35" dirty="0">
                <a:latin typeface="Arial"/>
                <a:cs typeface="Arial"/>
              </a:rPr>
              <a:t>in </a:t>
            </a:r>
            <a:r>
              <a:rPr sz="2000" spc="-100" dirty="0">
                <a:latin typeface="Arial"/>
                <a:cs typeface="Arial"/>
              </a:rPr>
              <a:t>such </a:t>
            </a:r>
            <a:r>
              <a:rPr sz="2000" spc="-175" dirty="0">
                <a:latin typeface="Arial"/>
                <a:cs typeface="Arial"/>
              </a:rPr>
              <a:t>a </a:t>
            </a:r>
            <a:r>
              <a:rPr sz="2000" spc="-65" dirty="0">
                <a:latin typeface="Arial"/>
                <a:cs typeface="Arial"/>
              </a:rPr>
              <a:t>way  </a:t>
            </a:r>
            <a:r>
              <a:rPr sz="2000" spc="-35" dirty="0">
                <a:latin typeface="Arial"/>
                <a:cs typeface="Arial"/>
              </a:rPr>
              <a:t>that </a:t>
            </a:r>
            <a:r>
              <a:rPr sz="2000" spc="-75" dirty="0">
                <a:latin typeface="Arial"/>
                <a:cs typeface="Arial"/>
              </a:rPr>
              <a:t>the </a:t>
            </a:r>
            <a:r>
              <a:rPr sz="2000" spc="-150" dirty="0">
                <a:latin typeface="Arial"/>
                <a:cs typeface="Arial"/>
              </a:rPr>
              <a:t>consequences </a:t>
            </a:r>
            <a:r>
              <a:rPr sz="2000" spc="-35" dirty="0">
                <a:latin typeface="Arial"/>
                <a:cs typeface="Arial"/>
              </a:rPr>
              <a:t>of </a:t>
            </a:r>
            <a:r>
              <a:rPr sz="2000" spc="-70" dirty="0">
                <a:latin typeface="Arial"/>
                <a:cs typeface="Arial"/>
              </a:rPr>
              <a:t>effective </a:t>
            </a:r>
            <a:r>
              <a:rPr sz="2000" spc="-55" dirty="0">
                <a:latin typeface="Arial"/>
                <a:cs typeface="Arial"/>
              </a:rPr>
              <a:t>job </a:t>
            </a:r>
            <a:r>
              <a:rPr sz="2000" spc="-60" dirty="0">
                <a:latin typeface="Arial"/>
                <a:cs typeface="Arial"/>
              </a:rPr>
              <a:t>behavior </a:t>
            </a:r>
            <a:r>
              <a:rPr sz="2000" spc="-105" dirty="0">
                <a:latin typeface="Arial"/>
                <a:cs typeface="Arial"/>
              </a:rPr>
              <a:t>are </a:t>
            </a:r>
            <a:r>
              <a:rPr sz="2000" spc="-65" dirty="0">
                <a:latin typeface="Arial"/>
                <a:cs typeface="Arial"/>
              </a:rPr>
              <a:t>positive </a:t>
            </a:r>
            <a:r>
              <a:rPr sz="2000" spc="-5" dirty="0">
                <a:latin typeface="Arial"/>
                <a:cs typeface="Arial"/>
              </a:rPr>
              <a:t>while </a:t>
            </a:r>
            <a:r>
              <a:rPr sz="2000" spc="-80" dirty="0">
                <a:latin typeface="Arial"/>
                <a:cs typeface="Arial"/>
              </a:rPr>
              <a:t>the  </a:t>
            </a:r>
            <a:r>
              <a:rPr sz="2000" spc="-145" dirty="0">
                <a:latin typeface="Arial"/>
                <a:cs typeface="Arial"/>
              </a:rPr>
              <a:t>consequences </a:t>
            </a:r>
            <a:r>
              <a:rPr sz="2000" spc="-35" dirty="0">
                <a:latin typeface="Arial"/>
                <a:cs typeface="Arial"/>
              </a:rPr>
              <a:t>of </a:t>
            </a:r>
            <a:r>
              <a:rPr sz="2000" spc="-50" dirty="0">
                <a:latin typeface="Arial"/>
                <a:cs typeface="Arial"/>
              </a:rPr>
              <a:t>ineffective </a:t>
            </a:r>
            <a:r>
              <a:rPr sz="2000" spc="10" dirty="0">
                <a:latin typeface="Arial"/>
                <a:cs typeface="Arial"/>
              </a:rPr>
              <a:t>work </a:t>
            </a:r>
            <a:r>
              <a:rPr sz="2000" spc="-65" dirty="0">
                <a:latin typeface="Arial"/>
                <a:cs typeface="Arial"/>
              </a:rPr>
              <a:t>behavior </a:t>
            </a:r>
            <a:r>
              <a:rPr sz="2000" spc="-95" dirty="0">
                <a:latin typeface="Arial"/>
                <a:cs typeface="Arial"/>
              </a:rPr>
              <a:t>are </a:t>
            </a:r>
            <a:r>
              <a:rPr sz="2000" spc="-90" dirty="0">
                <a:latin typeface="Arial"/>
                <a:cs typeface="Arial"/>
              </a:rPr>
              <a:t>negative </a:t>
            </a:r>
            <a:r>
              <a:rPr sz="2000" spc="-10" dirty="0">
                <a:latin typeface="Arial"/>
                <a:cs typeface="Arial"/>
              </a:rPr>
              <a:t>or </a:t>
            </a:r>
            <a:r>
              <a:rPr sz="2000" spc="-90" dirty="0">
                <a:latin typeface="Arial"/>
                <a:cs typeface="Arial"/>
              </a:rPr>
              <a:t>unpleasant. </a:t>
            </a:r>
            <a:r>
              <a:rPr sz="2000" spc="-140" dirty="0">
                <a:latin typeface="Arial"/>
                <a:cs typeface="Arial"/>
              </a:rPr>
              <a:t>The </a:t>
            </a:r>
            <a:r>
              <a:rPr sz="2000" spc="-95" dirty="0">
                <a:latin typeface="Arial"/>
                <a:cs typeface="Arial"/>
              </a:rPr>
              <a:t>focus  </a:t>
            </a:r>
            <a:r>
              <a:rPr sz="2000" spc="-35" dirty="0">
                <a:latin typeface="Arial"/>
                <a:cs typeface="Arial"/>
              </a:rPr>
              <a:t>of </a:t>
            </a:r>
            <a:r>
              <a:rPr sz="2000" spc="-45" dirty="0">
                <a:latin typeface="Arial"/>
                <a:cs typeface="Arial"/>
              </a:rPr>
              <a:t>this </a:t>
            </a:r>
            <a:r>
              <a:rPr sz="2000" spc="-75" dirty="0">
                <a:latin typeface="Arial"/>
                <a:cs typeface="Arial"/>
              </a:rPr>
              <a:t>approach </a:t>
            </a:r>
            <a:r>
              <a:rPr sz="2000" spc="-90" dirty="0">
                <a:latin typeface="Arial"/>
                <a:cs typeface="Arial"/>
              </a:rPr>
              <a:t>is </a:t>
            </a:r>
            <a:r>
              <a:rPr sz="2000" spc="-55" dirty="0">
                <a:latin typeface="Arial"/>
                <a:cs typeface="Arial"/>
              </a:rPr>
              <a:t>upon </a:t>
            </a:r>
            <a:r>
              <a:rPr sz="2000" spc="-60" dirty="0">
                <a:latin typeface="Arial"/>
                <a:cs typeface="Arial"/>
              </a:rPr>
              <a:t>changing </a:t>
            </a:r>
            <a:r>
              <a:rPr sz="2000" spc="-5" dirty="0">
                <a:latin typeface="Arial"/>
                <a:cs typeface="Arial"/>
              </a:rPr>
              <a:t>or </a:t>
            </a:r>
            <a:r>
              <a:rPr sz="2000" spc="-30" dirty="0">
                <a:latin typeface="Arial"/>
                <a:cs typeface="Arial"/>
              </a:rPr>
              <a:t>modifying </a:t>
            </a:r>
            <a:r>
              <a:rPr sz="2000" spc="-75" dirty="0">
                <a:latin typeface="Arial"/>
                <a:cs typeface="Arial"/>
              </a:rPr>
              <a:t>the </a:t>
            </a:r>
            <a:r>
              <a:rPr sz="2000" spc="-65" dirty="0">
                <a:latin typeface="Arial"/>
                <a:cs typeface="Arial"/>
              </a:rPr>
              <a:t>behavior </a:t>
            </a:r>
            <a:r>
              <a:rPr sz="2000" spc="-35" dirty="0">
                <a:latin typeface="Arial"/>
                <a:cs typeface="Arial"/>
              </a:rPr>
              <a:t>of </a:t>
            </a:r>
            <a:r>
              <a:rPr sz="2000" spc="-110" dirty="0">
                <a:latin typeface="Arial"/>
                <a:cs typeface="Arial"/>
              </a:rPr>
              <a:t>people </a:t>
            </a:r>
            <a:r>
              <a:rPr sz="2000" spc="-75" dirty="0">
                <a:latin typeface="Arial"/>
                <a:cs typeface="Arial"/>
              </a:rPr>
              <a:t>on the  </a:t>
            </a:r>
            <a:r>
              <a:rPr sz="2000" spc="-80" dirty="0">
                <a:latin typeface="Arial"/>
                <a:cs typeface="Arial"/>
              </a:rPr>
              <a:t>job. </a:t>
            </a:r>
            <a:r>
              <a:rPr sz="2000" spc="-35" dirty="0">
                <a:latin typeface="Arial"/>
                <a:cs typeface="Arial"/>
              </a:rPr>
              <a:t>that </a:t>
            </a:r>
            <a:r>
              <a:rPr sz="2000" spc="-90" dirty="0">
                <a:latin typeface="Arial"/>
                <a:cs typeface="Arial"/>
              </a:rPr>
              <a:t>is </a:t>
            </a:r>
            <a:r>
              <a:rPr sz="2000" spc="-10" dirty="0">
                <a:latin typeface="Arial"/>
                <a:cs typeface="Arial"/>
              </a:rPr>
              <a:t>why </a:t>
            </a:r>
            <a:r>
              <a:rPr sz="2000" spc="60" dirty="0">
                <a:latin typeface="Arial"/>
                <a:cs typeface="Arial"/>
              </a:rPr>
              <a:t>it </a:t>
            </a:r>
            <a:r>
              <a:rPr sz="2000" spc="-90" dirty="0">
                <a:latin typeface="Arial"/>
                <a:cs typeface="Arial"/>
              </a:rPr>
              <a:t>is </a:t>
            </a:r>
            <a:r>
              <a:rPr sz="2000" spc="-125" dirty="0">
                <a:latin typeface="Arial"/>
                <a:cs typeface="Arial"/>
              </a:rPr>
              <a:t>also </a:t>
            </a:r>
            <a:r>
              <a:rPr sz="2000" spc="-80" dirty="0">
                <a:latin typeface="Arial"/>
                <a:cs typeface="Arial"/>
              </a:rPr>
              <a:t>regarded </a:t>
            </a:r>
            <a:r>
              <a:rPr sz="2000" spc="-225" dirty="0">
                <a:latin typeface="Arial"/>
                <a:cs typeface="Arial"/>
              </a:rPr>
              <a:t>as </a:t>
            </a:r>
            <a:r>
              <a:rPr sz="2000" spc="-45" dirty="0">
                <a:latin typeface="Arial"/>
                <a:cs typeface="Arial"/>
              </a:rPr>
              <a:t>organizational </a:t>
            </a:r>
            <a:r>
              <a:rPr sz="2000" spc="-60" dirty="0">
                <a:latin typeface="Arial"/>
                <a:cs typeface="Arial"/>
              </a:rPr>
              <a:t>behavior</a:t>
            </a:r>
            <a:r>
              <a:rPr sz="2000" spc="-135" dirty="0">
                <a:latin typeface="Arial"/>
                <a:cs typeface="Arial"/>
              </a:rPr>
              <a:t> </a:t>
            </a:r>
            <a:r>
              <a:rPr sz="2000" spc="-40" dirty="0">
                <a:latin typeface="Arial"/>
                <a:cs typeface="Arial"/>
              </a:rPr>
              <a:t>modification.</a:t>
            </a:r>
            <a:endParaRPr sz="2000">
              <a:latin typeface="Arial"/>
              <a:cs typeface="Arial"/>
            </a:endParaRPr>
          </a:p>
        </p:txBody>
      </p:sp>
      <p:sp>
        <p:nvSpPr>
          <p:cNvPr id="4" name="object 4"/>
          <p:cNvSpPr/>
          <p:nvPr/>
        </p:nvSpPr>
        <p:spPr>
          <a:xfrm>
            <a:off x="8382000" y="6096000"/>
            <a:ext cx="609600" cy="6096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Image"/>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2000" y="457200"/>
            <a:ext cx="7772400" cy="685800"/>
          </a:xfrm>
          <a:prstGeom prst="rect">
            <a:avLst/>
          </a:prstGeom>
        </p:spPr>
      </p:pic>
      <p:pic>
        <p:nvPicPr>
          <p:cNvPr id="6" name="Image"/>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60382" y="455582"/>
            <a:ext cx="7775634" cy="689035"/>
          </a:xfrm>
          <a:prstGeom prst="rect">
            <a:avLst/>
          </a:prstGeom>
        </p:spPr>
      </p:pic>
      <p:pic>
        <p:nvPicPr>
          <p:cNvPr id="7" name="Image"/>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5800" y="379730"/>
            <a:ext cx="7772400" cy="687070"/>
          </a:xfrm>
          <a:prstGeom prst="rect">
            <a:avLst/>
          </a:prstGeom>
        </p:spPr>
      </p:pic>
      <p:pic>
        <p:nvPicPr>
          <p:cNvPr id="8" name="Image"/>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84182" y="379382"/>
            <a:ext cx="7775634" cy="689035"/>
          </a:xfrm>
          <a:prstGeom prst="rect">
            <a:avLst/>
          </a:prstGeom>
        </p:spPr>
      </p:pic>
      <p:sp>
        <p:nvSpPr>
          <p:cNvPr id="2" name="text 1"/>
          <p:cNvSpPr txBox="1"/>
          <p:nvPr/>
        </p:nvSpPr>
        <p:spPr>
          <a:xfrm>
            <a:off x="868680" y="525272"/>
            <a:ext cx="3125725" cy="483972"/>
          </a:xfrm>
          <a:prstGeom prst="rect">
            <a:avLst/>
          </a:prstGeom>
        </p:spPr>
        <p:txBody>
          <a:bodyPr vert="horz" wrap="none" lIns="0" tIns="0" rIns="0" bIns="0" rtlCol="0">
            <a:spAutoFit/>
          </a:bodyPr>
          <a:lstStyle/>
          <a:p>
            <a:pPr marL="0">
              <a:lnSpc>
                <a:spcPct val="100000"/>
              </a:lnSpc>
            </a:pPr>
            <a:r>
              <a:rPr sz="2800" spc="10" dirty="0">
                <a:solidFill>
                  <a:srgbClr val="FFFFFF"/>
                </a:solidFill>
                <a:latin typeface="Arial"/>
                <a:cs typeface="Arial"/>
              </a:rPr>
              <a:t>Defining Motivation</a:t>
            </a:r>
            <a:endParaRPr sz="2800">
              <a:latin typeface="Arial"/>
              <a:cs typeface="Arial"/>
            </a:endParaRPr>
          </a:p>
        </p:txBody>
      </p:sp>
      <p:pic>
        <p:nvPicPr>
          <p:cNvPr id="9" name="Image"/>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159000" y="3517900"/>
            <a:ext cx="6324600" cy="2438400"/>
          </a:xfrm>
          <a:prstGeom prst="rect">
            <a:avLst/>
          </a:prstGeom>
        </p:spPr>
      </p:pic>
      <p:pic>
        <p:nvPicPr>
          <p:cNvPr id="10" name="Image"/>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152710" y="3511610"/>
            <a:ext cx="6337180" cy="2450979"/>
          </a:xfrm>
          <a:prstGeom prst="rect">
            <a:avLst/>
          </a:prstGeom>
        </p:spPr>
      </p:pic>
      <p:pic>
        <p:nvPicPr>
          <p:cNvPr id="11" name="Image"/>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057400" y="3429000"/>
            <a:ext cx="6324600" cy="2438400"/>
          </a:xfrm>
          <a:prstGeom prst="rect">
            <a:avLst/>
          </a:prstGeom>
        </p:spPr>
      </p:pic>
      <p:pic>
        <p:nvPicPr>
          <p:cNvPr id="12" name="Image"/>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2051110" y="3422710"/>
            <a:ext cx="6337179" cy="2450979"/>
          </a:xfrm>
          <a:prstGeom prst="rect">
            <a:avLst/>
          </a:prstGeom>
        </p:spPr>
      </p:pic>
      <p:sp>
        <p:nvSpPr>
          <p:cNvPr id="3" name="text 1"/>
          <p:cNvSpPr txBox="1"/>
          <p:nvPr/>
        </p:nvSpPr>
        <p:spPr>
          <a:xfrm>
            <a:off x="2240280" y="3696716"/>
            <a:ext cx="2082698" cy="433730"/>
          </a:xfrm>
          <a:prstGeom prst="rect">
            <a:avLst/>
          </a:prstGeom>
        </p:spPr>
        <p:txBody>
          <a:bodyPr vert="horz" wrap="none" lIns="0" tIns="0" rIns="0" bIns="0" rtlCol="0">
            <a:spAutoFit/>
          </a:bodyPr>
          <a:lstStyle/>
          <a:p>
            <a:pPr marL="0">
              <a:lnSpc>
                <a:spcPct val="100000"/>
              </a:lnSpc>
            </a:pPr>
            <a:r>
              <a:rPr sz="2400" b="1" spc="10" dirty="0">
                <a:solidFill>
                  <a:srgbClr val="FFFFCC"/>
                </a:solidFill>
                <a:latin typeface="Arial"/>
                <a:cs typeface="Arial"/>
              </a:rPr>
              <a:t>Key Elements</a:t>
            </a:r>
            <a:endParaRPr sz="2400">
              <a:latin typeface="Arial"/>
              <a:cs typeface="Arial"/>
            </a:endParaRPr>
          </a:p>
        </p:txBody>
      </p:sp>
      <p:sp>
        <p:nvSpPr>
          <p:cNvPr id="13" name="text 1"/>
          <p:cNvSpPr txBox="1"/>
          <p:nvPr/>
        </p:nvSpPr>
        <p:spPr>
          <a:xfrm>
            <a:off x="2240280" y="4201363"/>
            <a:ext cx="182879" cy="399897"/>
          </a:xfrm>
          <a:prstGeom prst="rect">
            <a:avLst/>
          </a:prstGeom>
        </p:spPr>
        <p:txBody>
          <a:bodyPr vert="horz" wrap="none" lIns="0" tIns="0" rIns="0" bIns="0" rtlCol="0">
            <a:spAutoFit/>
          </a:bodyPr>
          <a:lstStyle/>
          <a:p>
            <a:pPr marL="0">
              <a:lnSpc>
                <a:spcPct val="100000"/>
              </a:lnSpc>
            </a:pPr>
            <a:r>
              <a:rPr sz="2400" spc="10" dirty="0">
                <a:solidFill>
                  <a:srgbClr val="FFFFFF"/>
                </a:solidFill>
                <a:latin typeface="Times New Roman"/>
                <a:cs typeface="Times New Roman"/>
              </a:rPr>
              <a:t>•</a:t>
            </a:r>
            <a:endParaRPr sz="2400">
              <a:latin typeface="Times New Roman"/>
              <a:cs typeface="Times New Roman"/>
            </a:endParaRPr>
          </a:p>
        </p:txBody>
      </p:sp>
      <p:sp>
        <p:nvSpPr>
          <p:cNvPr id="14" name="text 1"/>
          <p:cNvSpPr txBox="1"/>
          <p:nvPr/>
        </p:nvSpPr>
        <p:spPr>
          <a:xfrm>
            <a:off x="2697480" y="4216146"/>
            <a:ext cx="4964889" cy="433730"/>
          </a:xfrm>
          <a:prstGeom prst="rect">
            <a:avLst/>
          </a:prstGeom>
        </p:spPr>
        <p:txBody>
          <a:bodyPr vert="horz" wrap="none" lIns="0" tIns="0" rIns="0" bIns="0" rtlCol="0">
            <a:spAutoFit/>
          </a:bodyPr>
          <a:lstStyle/>
          <a:p>
            <a:pPr marL="0">
              <a:lnSpc>
                <a:spcPct val="100000"/>
              </a:lnSpc>
            </a:pPr>
            <a:r>
              <a:rPr sz="2400" b="1" spc="10" dirty="0">
                <a:solidFill>
                  <a:srgbClr val="FFFFFF"/>
                </a:solidFill>
                <a:latin typeface="Arial"/>
                <a:cs typeface="Arial"/>
              </a:rPr>
              <a:t>Intensity: how hard a person tries</a:t>
            </a:r>
            <a:endParaRPr sz="2400">
              <a:latin typeface="Arial"/>
              <a:cs typeface="Arial"/>
            </a:endParaRPr>
          </a:p>
        </p:txBody>
      </p:sp>
      <p:sp>
        <p:nvSpPr>
          <p:cNvPr id="15" name="text 1"/>
          <p:cNvSpPr txBox="1"/>
          <p:nvPr/>
        </p:nvSpPr>
        <p:spPr>
          <a:xfrm>
            <a:off x="2240280" y="4720793"/>
            <a:ext cx="182879" cy="399898"/>
          </a:xfrm>
          <a:prstGeom prst="rect">
            <a:avLst/>
          </a:prstGeom>
        </p:spPr>
        <p:txBody>
          <a:bodyPr vert="horz" wrap="none" lIns="0" tIns="0" rIns="0" bIns="0" rtlCol="0">
            <a:spAutoFit/>
          </a:bodyPr>
          <a:lstStyle/>
          <a:p>
            <a:pPr marL="0">
              <a:lnSpc>
                <a:spcPct val="100000"/>
              </a:lnSpc>
            </a:pPr>
            <a:r>
              <a:rPr sz="2400" spc="10" dirty="0">
                <a:solidFill>
                  <a:srgbClr val="FFFFFF"/>
                </a:solidFill>
                <a:latin typeface="Times New Roman"/>
                <a:cs typeface="Times New Roman"/>
              </a:rPr>
              <a:t>•</a:t>
            </a:r>
            <a:endParaRPr sz="2400">
              <a:latin typeface="Times New Roman"/>
              <a:cs typeface="Times New Roman"/>
            </a:endParaRPr>
          </a:p>
        </p:txBody>
      </p:sp>
      <p:sp>
        <p:nvSpPr>
          <p:cNvPr id="16" name="text 1"/>
          <p:cNvSpPr txBox="1"/>
          <p:nvPr/>
        </p:nvSpPr>
        <p:spPr>
          <a:xfrm>
            <a:off x="2697480" y="4735576"/>
            <a:ext cx="4794811" cy="433730"/>
          </a:xfrm>
          <a:prstGeom prst="rect">
            <a:avLst/>
          </a:prstGeom>
        </p:spPr>
        <p:txBody>
          <a:bodyPr vert="horz" wrap="none" lIns="0" tIns="0" rIns="0" bIns="0" rtlCol="0">
            <a:spAutoFit/>
          </a:bodyPr>
          <a:lstStyle/>
          <a:p>
            <a:pPr marL="0">
              <a:lnSpc>
                <a:spcPct val="100000"/>
              </a:lnSpc>
            </a:pPr>
            <a:r>
              <a:rPr sz="2340" b="1" spc="10" dirty="0">
                <a:solidFill>
                  <a:srgbClr val="FFFFFF"/>
                </a:solidFill>
                <a:latin typeface="Arial"/>
                <a:cs typeface="Arial"/>
              </a:rPr>
              <a:t>Direction: toward beneficial goal</a:t>
            </a:r>
            <a:endParaRPr sz="2300">
              <a:latin typeface="Arial"/>
              <a:cs typeface="Arial"/>
            </a:endParaRPr>
          </a:p>
        </p:txBody>
      </p:sp>
      <p:sp>
        <p:nvSpPr>
          <p:cNvPr id="17" name="text 1"/>
          <p:cNvSpPr txBox="1"/>
          <p:nvPr/>
        </p:nvSpPr>
        <p:spPr>
          <a:xfrm>
            <a:off x="2240280" y="5240223"/>
            <a:ext cx="182879" cy="399898"/>
          </a:xfrm>
          <a:prstGeom prst="rect">
            <a:avLst/>
          </a:prstGeom>
        </p:spPr>
        <p:txBody>
          <a:bodyPr vert="horz" wrap="none" lIns="0" tIns="0" rIns="0" bIns="0" rtlCol="0">
            <a:spAutoFit/>
          </a:bodyPr>
          <a:lstStyle/>
          <a:p>
            <a:pPr marL="0">
              <a:lnSpc>
                <a:spcPct val="100000"/>
              </a:lnSpc>
            </a:pPr>
            <a:r>
              <a:rPr sz="2400" spc="10" dirty="0">
                <a:solidFill>
                  <a:srgbClr val="FFFFFF"/>
                </a:solidFill>
                <a:latin typeface="Times New Roman"/>
                <a:cs typeface="Times New Roman"/>
              </a:rPr>
              <a:t>•</a:t>
            </a:r>
            <a:endParaRPr sz="2400">
              <a:latin typeface="Times New Roman"/>
              <a:cs typeface="Times New Roman"/>
            </a:endParaRPr>
          </a:p>
        </p:txBody>
      </p:sp>
      <p:sp>
        <p:nvSpPr>
          <p:cNvPr id="18" name="text 1"/>
          <p:cNvSpPr txBox="1"/>
          <p:nvPr/>
        </p:nvSpPr>
        <p:spPr>
          <a:xfrm>
            <a:off x="2697480" y="5255006"/>
            <a:ext cx="5404411" cy="433730"/>
          </a:xfrm>
          <a:prstGeom prst="rect">
            <a:avLst/>
          </a:prstGeom>
        </p:spPr>
        <p:txBody>
          <a:bodyPr vert="horz" wrap="none" lIns="0" tIns="0" rIns="0" bIns="0" rtlCol="0">
            <a:spAutoFit/>
          </a:bodyPr>
          <a:lstStyle/>
          <a:p>
            <a:pPr marL="0">
              <a:lnSpc>
                <a:spcPct val="100000"/>
              </a:lnSpc>
            </a:pPr>
            <a:r>
              <a:rPr sz="2340" b="1" spc="10" dirty="0">
                <a:solidFill>
                  <a:srgbClr val="FFFFFF"/>
                </a:solidFill>
                <a:latin typeface="Arial"/>
                <a:cs typeface="Arial"/>
              </a:rPr>
              <a:t>Persistence: how long a person tries</a:t>
            </a:r>
            <a:endParaRPr sz="2300">
              <a:latin typeface="Arial"/>
              <a:cs typeface="Arial"/>
            </a:endParaRPr>
          </a:p>
        </p:txBody>
      </p:sp>
      <p:sp>
        <p:nvSpPr>
          <p:cNvPr id="19" name="text 1"/>
          <p:cNvSpPr txBox="1"/>
          <p:nvPr/>
        </p:nvSpPr>
        <p:spPr>
          <a:xfrm>
            <a:off x="927100" y="1389126"/>
            <a:ext cx="1609953" cy="433730"/>
          </a:xfrm>
          <a:prstGeom prst="rect">
            <a:avLst/>
          </a:prstGeom>
        </p:spPr>
        <p:txBody>
          <a:bodyPr vert="horz" wrap="none" lIns="0" tIns="0" rIns="0" bIns="0" rtlCol="0">
            <a:spAutoFit/>
          </a:bodyPr>
          <a:lstStyle/>
          <a:p>
            <a:pPr marL="0">
              <a:lnSpc>
                <a:spcPct val="100000"/>
              </a:lnSpc>
            </a:pPr>
            <a:r>
              <a:rPr sz="2400" b="1" spc="10" dirty="0">
                <a:latin typeface="Arial"/>
                <a:cs typeface="Arial"/>
              </a:rPr>
              <a:t>Motivation</a:t>
            </a:r>
            <a:endParaRPr sz="2400">
              <a:latin typeface="Arial"/>
              <a:cs typeface="Arial"/>
            </a:endParaRPr>
          </a:p>
        </p:txBody>
      </p:sp>
      <p:sp>
        <p:nvSpPr>
          <p:cNvPr id="20" name="text 1"/>
          <p:cNvSpPr txBox="1"/>
          <p:nvPr/>
        </p:nvSpPr>
        <p:spPr>
          <a:xfrm>
            <a:off x="927100" y="1916430"/>
            <a:ext cx="6253579" cy="1089145"/>
          </a:xfrm>
          <a:prstGeom prst="rect">
            <a:avLst/>
          </a:prstGeom>
        </p:spPr>
        <p:txBody>
          <a:bodyPr vert="horz" wrap="none" lIns="0" tIns="0" rIns="0" bIns="0" rtlCol="0">
            <a:spAutoFit/>
          </a:bodyPr>
          <a:lstStyle/>
          <a:p>
            <a:pPr marL="0">
              <a:lnSpc>
                <a:spcPct val="100000"/>
              </a:lnSpc>
            </a:pPr>
            <a:r>
              <a:rPr sz="2400" spc="10" dirty="0">
                <a:latin typeface="Tahoma"/>
                <a:cs typeface="Tahoma"/>
              </a:rPr>
              <a:t>The processes that account for an individual’s</a:t>
            </a:r>
            <a:endParaRPr sz="2400">
              <a:latin typeface="Tahoma"/>
              <a:cs typeface="Tahoma"/>
            </a:endParaRPr>
          </a:p>
          <a:p>
            <a:pPr marL="0">
              <a:lnSpc>
                <a:spcPct val="100000"/>
              </a:lnSpc>
            </a:pPr>
            <a:r>
              <a:rPr sz="2400" spc="10" dirty="0">
                <a:latin typeface="Tahoma"/>
                <a:cs typeface="Tahoma"/>
              </a:rPr>
              <a:t>intensity, direction, and persistence of effort</a:t>
            </a:r>
            <a:endParaRPr sz="2400">
              <a:latin typeface="Tahoma"/>
              <a:cs typeface="Tahoma"/>
            </a:endParaRPr>
          </a:p>
          <a:p>
            <a:pPr marL="0">
              <a:lnSpc>
                <a:spcPct val="100000"/>
              </a:lnSpc>
            </a:pPr>
            <a:r>
              <a:rPr sz="2400" spc="10" dirty="0">
                <a:latin typeface="Tahoma"/>
                <a:cs typeface="Tahoma"/>
              </a:rPr>
              <a:t>toward attaining a goal.</a:t>
            </a:r>
            <a:endParaRPr sz="2400">
              <a:latin typeface="Tahoma"/>
              <a:cs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382000" y="6096000"/>
              <a:ext cx="609600" cy="6096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41300"/>
            <a:ext cx="8302625" cy="5789295"/>
          </a:xfrm>
          <a:prstGeom prst="rect">
            <a:avLst/>
          </a:prstGeom>
        </p:spPr>
        <p:txBody>
          <a:bodyPr vert="horz" wrap="square" lIns="0" tIns="12700" rIns="0" bIns="0" rtlCol="0">
            <a:spAutoFit/>
          </a:bodyPr>
          <a:lstStyle/>
          <a:p>
            <a:pPr marL="355600" marR="8255" indent="-342900" algn="just">
              <a:lnSpc>
                <a:spcPct val="150000"/>
              </a:lnSpc>
              <a:spcBef>
                <a:spcPts val="100"/>
              </a:spcBef>
              <a:buChar char="•"/>
              <a:tabLst>
                <a:tab pos="355600" algn="l"/>
              </a:tabLst>
            </a:pPr>
            <a:r>
              <a:rPr sz="1900" spc="-140" dirty="0">
                <a:latin typeface="Arial"/>
                <a:cs typeface="Arial"/>
              </a:rPr>
              <a:t>The </a:t>
            </a:r>
            <a:r>
              <a:rPr sz="1900" spc="-110" dirty="0">
                <a:latin typeface="Arial"/>
                <a:cs typeface="Arial"/>
              </a:rPr>
              <a:t>basic </a:t>
            </a:r>
            <a:r>
              <a:rPr sz="1900" spc="-35" dirty="0">
                <a:latin typeface="Arial"/>
                <a:cs typeface="Arial"/>
              </a:rPr>
              <a:t>notion </a:t>
            </a:r>
            <a:r>
              <a:rPr sz="1900" spc="-25" dirty="0">
                <a:latin typeface="Arial"/>
                <a:cs typeface="Arial"/>
              </a:rPr>
              <a:t>underlying </a:t>
            </a:r>
            <a:r>
              <a:rPr sz="1900" spc="-45" dirty="0">
                <a:latin typeface="Arial"/>
                <a:cs typeface="Arial"/>
              </a:rPr>
              <a:t>reinforcement </a:t>
            </a:r>
            <a:r>
              <a:rPr sz="1900" spc="-50" dirty="0">
                <a:latin typeface="Arial"/>
                <a:cs typeface="Arial"/>
              </a:rPr>
              <a:t>theory </a:t>
            </a:r>
            <a:r>
              <a:rPr sz="1900" spc="-85" dirty="0">
                <a:latin typeface="Arial"/>
                <a:cs typeface="Arial"/>
              </a:rPr>
              <a:t>is </a:t>
            </a:r>
            <a:r>
              <a:rPr sz="1900" spc="-75" dirty="0">
                <a:latin typeface="Arial"/>
                <a:cs typeface="Arial"/>
              </a:rPr>
              <a:t>the </a:t>
            </a:r>
            <a:r>
              <a:rPr sz="1900" spc="-85" dirty="0">
                <a:latin typeface="Arial"/>
                <a:cs typeface="Arial"/>
              </a:rPr>
              <a:t>concept </a:t>
            </a:r>
            <a:r>
              <a:rPr sz="1900" spc="-40" dirty="0">
                <a:latin typeface="Arial"/>
                <a:cs typeface="Arial"/>
              </a:rPr>
              <a:t>of  </a:t>
            </a:r>
            <a:r>
              <a:rPr sz="1900" spc="-45" dirty="0">
                <a:latin typeface="Arial"/>
                <a:cs typeface="Arial"/>
              </a:rPr>
              <a:t>reinforcement </a:t>
            </a:r>
            <a:r>
              <a:rPr sz="1900" spc="-55" dirty="0">
                <a:latin typeface="Arial"/>
                <a:cs typeface="Arial"/>
              </a:rPr>
              <a:t>itself. </a:t>
            </a:r>
            <a:r>
              <a:rPr sz="1900" spc="-75" dirty="0">
                <a:latin typeface="Arial"/>
                <a:cs typeface="Arial"/>
              </a:rPr>
              <a:t>An </a:t>
            </a:r>
            <a:r>
              <a:rPr sz="1900" spc="-95" dirty="0">
                <a:latin typeface="Arial"/>
                <a:cs typeface="Arial"/>
              </a:rPr>
              <a:t>event </a:t>
            </a:r>
            <a:r>
              <a:rPr sz="1900" spc="-90" dirty="0">
                <a:latin typeface="Arial"/>
                <a:cs typeface="Arial"/>
              </a:rPr>
              <a:t>is </a:t>
            </a:r>
            <a:r>
              <a:rPr sz="1900" spc="-105" dirty="0">
                <a:latin typeface="Arial"/>
                <a:cs typeface="Arial"/>
              </a:rPr>
              <a:t>said </a:t>
            </a:r>
            <a:r>
              <a:rPr sz="1900" spc="-55" dirty="0">
                <a:latin typeface="Arial"/>
                <a:cs typeface="Arial"/>
              </a:rPr>
              <a:t>to </a:t>
            </a:r>
            <a:r>
              <a:rPr sz="1900" spc="-160" dirty="0">
                <a:latin typeface="Arial"/>
                <a:cs typeface="Arial"/>
              </a:rPr>
              <a:t>be </a:t>
            </a:r>
            <a:r>
              <a:rPr sz="1900" spc="-15" dirty="0">
                <a:latin typeface="Arial"/>
                <a:cs typeface="Arial"/>
              </a:rPr>
              <a:t>reinforcing </a:t>
            </a:r>
            <a:r>
              <a:rPr sz="1900" spc="75" dirty="0">
                <a:latin typeface="Arial"/>
                <a:cs typeface="Arial"/>
              </a:rPr>
              <a:t>if </a:t>
            </a:r>
            <a:r>
              <a:rPr sz="1900" spc="-75" dirty="0">
                <a:latin typeface="Arial"/>
                <a:cs typeface="Arial"/>
              </a:rPr>
              <a:t>the </a:t>
            </a:r>
            <a:r>
              <a:rPr sz="1900" spc="-95" dirty="0">
                <a:latin typeface="Arial"/>
                <a:cs typeface="Arial"/>
              </a:rPr>
              <a:t>event </a:t>
            </a:r>
            <a:r>
              <a:rPr sz="1900" spc="-5" dirty="0">
                <a:latin typeface="Arial"/>
                <a:cs typeface="Arial"/>
              </a:rPr>
              <a:t>following  </a:t>
            </a:r>
            <a:r>
              <a:rPr sz="1900" spc="-170" dirty="0">
                <a:latin typeface="Arial"/>
                <a:cs typeface="Arial"/>
              </a:rPr>
              <a:t>some </a:t>
            </a:r>
            <a:r>
              <a:rPr sz="1900" spc="-65" dirty="0">
                <a:latin typeface="Arial"/>
                <a:cs typeface="Arial"/>
              </a:rPr>
              <a:t>behavior </a:t>
            </a:r>
            <a:r>
              <a:rPr sz="1900" spc="-150" dirty="0">
                <a:latin typeface="Arial"/>
                <a:cs typeface="Arial"/>
              </a:rPr>
              <a:t>makes </a:t>
            </a:r>
            <a:r>
              <a:rPr sz="1900" spc="-75" dirty="0">
                <a:latin typeface="Arial"/>
                <a:cs typeface="Arial"/>
              </a:rPr>
              <a:t>the </a:t>
            </a:r>
            <a:r>
              <a:rPr sz="1900" spc="-65" dirty="0">
                <a:latin typeface="Arial"/>
                <a:cs typeface="Arial"/>
              </a:rPr>
              <a:t>behavior </a:t>
            </a:r>
            <a:r>
              <a:rPr sz="1900" spc="-80" dirty="0">
                <a:latin typeface="Arial"/>
                <a:cs typeface="Arial"/>
              </a:rPr>
              <a:t>more </a:t>
            </a:r>
            <a:r>
              <a:rPr sz="1900" spc="-5" dirty="0">
                <a:latin typeface="Arial"/>
                <a:cs typeface="Arial"/>
              </a:rPr>
              <a:t>likely </a:t>
            </a:r>
            <a:r>
              <a:rPr sz="1900" spc="-55" dirty="0">
                <a:latin typeface="Arial"/>
                <a:cs typeface="Arial"/>
              </a:rPr>
              <a:t>to </a:t>
            </a:r>
            <a:r>
              <a:rPr sz="1900" spc="-45" dirty="0">
                <a:latin typeface="Arial"/>
                <a:cs typeface="Arial"/>
              </a:rPr>
              <a:t>occur </a:t>
            </a:r>
            <a:r>
              <a:rPr sz="1900" spc="-75" dirty="0">
                <a:latin typeface="Arial"/>
                <a:cs typeface="Arial"/>
              </a:rPr>
              <a:t>again </a:t>
            </a:r>
            <a:r>
              <a:rPr sz="1900" spc="40" dirty="0">
                <a:latin typeface="Arial"/>
                <a:cs typeface="Arial"/>
              </a:rPr>
              <a:t>in </a:t>
            </a:r>
            <a:r>
              <a:rPr sz="1900" spc="-75" dirty="0">
                <a:latin typeface="Arial"/>
                <a:cs typeface="Arial"/>
              </a:rPr>
              <a:t>the</a:t>
            </a:r>
            <a:r>
              <a:rPr sz="1900" spc="40" dirty="0">
                <a:latin typeface="Arial"/>
                <a:cs typeface="Arial"/>
              </a:rPr>
              <a:t> </a:t>
            </a:r>
            <a:r>
              <a:rPr sz="1900" spc="-30" dirty="0">
                <a:latin typeface="Arial"/>
                <a:cs typeface="Arial"/>
              </a:rPr>
              <a:t>future.</a:t>
            </a:r>
            <a:endParaRPr sz="1900">
              <a:latin typeface="Arial"/>
              <a:cs typeface="Arial"/>
            </a:endParaRPr>
          </a:p>
          <a:p>
            <a:pPr marL="355600" indent="-342900" algn="just">
              <a:lnSpc>
                <a:spcPct val="100000"/>
              </a:lnSpc>
              <a:spcBef>
                <a:spcPts val="1595"/>
              </a:spcBef>
              <a:buChar char="•"/>
              <a:tabLst>
                <a:tab pos="355600" algn="l"/>
              </a:tabLst>
            </a:pPr>
            <a:r>
              <a:rPr sz="1900" spc="15" dirty="0">
                <a:latin typeface="Arial"/>
                <a:cs typeface="Arial"/>
              </a:rPr>
              <a:t>In </a:t>
            </a:r>
            <a:r>
              <a:rPr sz="1900" spc="-45" dirty="0">
                <a:latin typeface="Arial"/>
                <a:cs typeface="Arial"/>
              </a:rPr>
              <a:t>organizational </a:t>
            </a:r>
            <a:r>
              <a:rPr sz="1900" spc="-100" dirty="0">
                <a:latin typeface="Arial"/>
                <a:cs typeface="Arial"/>
              </a:rPr>
              <a:t>settings, </a:t>
            </a:r>
            <a:r>
              <a:rPr sz="1900" spc="5" dirty="0">
                <a:latin typeface="Arial"/>
                <a:cs typeface="Arial"/>
              </a:rPr>
              <a:t>four </a:t>
            </a:r>
            <a:r>
              <a:rPr sz="1900" spc="-110" dirty="0">
                <a:latin typeface="Arial"/>
                <a:cs typeface="Arial"/>
              </a:rPr>
              <a:t>basic </a:t>
            </a:r>
            <a:r>
              <a:rPr sz="1900" spc="-50" dirty="0">
                <a:latin typeface="Arial"/>
                <a:cs typeface="Arial"/>
              </a:rPr>
              <a:t>kinds </a:t>
            </a:r>
            <a:r>
              <a:rPr sz="1900" spc="-35" dirty="0">
                <a:latin typeface="Arial"/>
                <a:cs typeface="Arial"/>
              </a:rPr>
              <a:t>of </a:t>
            </a:r>
            <a:r>
              <a:rPr sz="1900" spc="-45" dirty="0">
                <a:latin typeface="Arial"/>
                <a:cs typeface="Arial"/>
              </a:rPr>
              <a:t>reinforcement </a:t>
            </a:r>
            <a:r>
              <a:rPr sz="1900" spc="-95" dirty="0">
                <a:latin typeface="Arial"/>
                <a:cs typeface="Arial"/>
              </a:rPr>
              <a:t>can </a:t>
            </a:r>
            <a:r>
              <a:rPr sz="1900" spc="-45" dirty="0">
                <a:latin typeface="Arial"/>
                <a:cs typeface="Arial"/>
              </a:rPr>
              <a:t>result</a:t>
            </a:r>
            <a:r>
              <a:rPr sz="1900" spc="-160" dirty="0">
                <a:latin typeface="Arial"/>
                <a:cs typeface="Arial"/>
              </a:rPr>
              <a:t> </a:t>
            </a:r>
            <a:r>
              <a:rPr sz="1900" spc="-5" dirty="0">
                <a:latin typeface="Arial"/>
                <a:cs typeface="Arial"/>
              </a:rPr>
              <a:t>from</a:t>
            </a:r>
            <a:endParaRPr sz="1900">
              <a:latin typeface="Arial"/>
              <a:cs typeface="Arial"/>
            </a:endParaRPr>
          </a:p>
          <a:p>
            <a:pPr marL="355600">
              <a:lnSpc>
                <a:spcPct val="100000"/>
              </a:lnSpc>
              <a:spcBef>
                <a:spcPts val="1140"/>
              </a:spcBef>
              <a:tabLst>
                <a:tab pos="1871980" algn="l"/>
                <a:tab pos="3138805" algn="l"/>
                <a:tab pos="3937000" algn="l"/>
                <a:tab pos="5508625" algn="l"/>
                <a:tab pos="6799580" algn="l"/>
                <a:tab pos="7646034" algn="l"/>
              </a:tabLst>
            </a:pPr>
            <a:r>
              <a:rPr sz="1900" spc="-60" dirty="0">
                <a:latin typeface="Arial"/>
                <a:cs typeface="Arial"/>
              </a:rPr>
              <a:t>behavior	</a:t>
            </a:r>
            <a:r>
              <a:rPr sz="1900" spc="5" dirty="0">
                <a:latin typeface="Arial"/>
                <a:cs typeface="Arial"/>
              </a:rPr>
              <a:t>which	</a:t>
            </a:r>
            <a:r>
              <a:rPr sz="1900" spc="-85" dirty="0">
                <a:latin typeface="Arial"/>
                <a:cs typeface="Arial"/>
              </a:rPr>
              <a:t>is	</a:t>
            </a:r>
            <a:r>
              <a:rPr sz="1900" spc="-130" dirty="0">
                <a:latin typeface="Arial"/>
                <a:cs typeface="Arial"/>
              </a:rPr>
              <a:t>discussed	</a:t>
            </a:r>
            <a:r>
              <a:rPr sz="1900" spc="-5" dirty="0">
                <a:latin typeface="Arial"/>
                <a:cs typeface="Arial"/>
              </a:rPr>
              <a:t>briefly	</a:t>
            </a:r>
            <a:r>
              <a:rPr sz="1900" spc="-215" dirty="0">
                <a:latin typeface="Arial"/>
                <a:cs typeface="Arial"/>
              </a:rPr>
              <a:t>as	</a:t>
            </a:r>
            <a:r>
              <a:rPr sz="1900" spc="-60" dirty="0">
                <a:latin typeface="Arial"/>
                <a:cs typeface="Arial"/>
              </a:rPr>
              <a:t>under:</a:t>
            </a:r>
            <a:endParaRPr sz="1900">
              <a:latin typeface="Arial"/>
              <a:cs typeface="Arial"/>
            </a:endParaRPr>
          </a:p>
          <a:p>
            <a:pPr marL="355600" marR="7620" lvl="1">
              <a:lnSpc>
                <a:spcPct val="150000"/>
              </a:lnSpc>
              <a:spcBef>
                <a:spcPts val="5"/>
              </a:spcBef>
              <a:buAutoNum type="arabicPeriod"/>
              <a:tabLst>
                <a:tab pos="612140" algn="l"/>
              </a:tabLst>
            </a:pPr>
            <a:r>
              <a:rPr sz="1900" b="1" spc="-200" dirty="0">
                <a:latin typeface="Arial"/>
                <a:cs typeface="Arial"/>
              </a:rPr>
              <a:t>Positive </a:t>
            </a:r>
            <a:r>
              <a:rPr sz="1900" b="1" spc="-180" dirty="0">
                <a:latin typeface="Arial"/>
                <a:cs typeface="Arial"/>
              </a:rPr>
              <a:t>Reinforcement: </a:t>
            </a:r>
            <a:r>
              <a:rPr sz="1900" spc="-125" dirty="0">
                <a:latin typeface="Arial"/>
                <a:cs typeface="Arial"/>
              </a:rPr>
              <a:t>A </a:t>
            </a:r>
            <a:r>
              <a:rPr sz="1900" spc="-85" dirty="0">
                <a:latin typeface="Arial"/>
                <a:cs typeface="Arial"/>
              </a:rPr>
              <a:t>method </a:t>
            </a:r>
            <a:r>
              <a:rPr sz="1900" spc="-35" dirty="0">
                <a:latin typeface="Arial"/>
                <a:cs typeface="Arial"/>
              </a:rPr>
              <a:t>of </a:t>
            </a:r>
            <a:r>
              <a:rPr sz="1900" spc="-55" dirty="0">
                <a:latin typeface="Arial"/>
                <a:cs typeface="Arial"/>
              </a:rPr>
              <a:t>strengthening </a:t>
            </a:r>
            <a:r>
              <a:rPr sz="1900" spc="-60" dirty="0">
                <a:latin typeface="Arial"/>
                <a:cs typeface="Arial"/>
              </a:rPr>
              <a:t>behavior </a:t>
            </a:r>
            <a:r>
              <a:rPr sz="1900" spc="35" dirty="0">
                <a:latin typeface="Arial"/>
                <a:cs typeface="Arial"/>
              </a:rPr>
              <a:t>with </a:t>
            </a:r>
            <a:r>
              <a:rPr sz="1900" spc="-65" dirty="0">
                <a:latin typeface="Arial"/>
                <a:cs typeface="Arial"/>
              </a:rPr>
              <a:t>rewards </a:t>
            </a:r>
            <a:r>
              <a:rPr sz="1900" spc="-10" dirty="0">
                <a:latin typeface="Arial"/>
                <a:cs typeface="Arial"/>
              </a:rPr>
              <a:t>or  </a:t>
            </a:r>
            <a:r>
              <a:rPr sz="1900" spc="-70" dirty="0">
                <a:latin typeface="Arial"/>
                <a:cs typeface="Arial"/>
              </a:rPr>
              <a:t>positive </a:t>
            </a:r>
            <a:r>
              <a:rPr sz="1900" spc="-114" dirty="0">
                <a:latin typeface="Arial"/>
                <a:cs typeface="Arial"/>
              </a:rPr>
              <a:t>outcomes </a:t>
            </a:r>
            <a:r>
              <a:rPr sz="1900" spc="-40" dirty="0">
                <a:latin typeface="Arial"/>
                <a:cs typeface="Arial"/>
              </a:rPr>
              <a:t>after </a:t>
            </a:r>
            <a:r>
              <a:rPr sz="1900" spc="-170" dirty="0">
                <a:latin typeface="Arial"/>
                <a:cs typeface="Arial"/>
              </a:rPr>
              <a:t>a </a:t>
            </a:r>
            <a:r>
              <a:rPr sz="1900" spc="-95" dirty="0">
                <a:latin typeface="Arial"/>
                <a:cs typeface="Arial"/>
              </a:rPr>
              <a:t>desired </a:t>
            </a:r>
            <a:r>
              <a:rPr sz="1900" spc="-65" dirty="0">
                <a:latin typeface="Arial"/>
                <a:cs typeface="Arial"/>
              </a:rPr>
              <a:t>behavior </a:t>
            </a:r>
            <a:r>
              <a:rPr sz="1900" spc="-85" dirty="0">
                <a:latin typeface="Arial"/>
                <a:cs typeface="Arial"/>
              </a:rPr>
              <a:t>is</a:t>
            </a:r>
            <a:r>
              <a:rPr sz="1900" spc="125" dirty="0">
                <a:latin typeface="Arial"/>
                <a:cs typeface="Arial"/>
              </a:rPr>
              <a:t> </a:t>
            </a:r>
            <a:r>
              <a:rPr sz="1900" spc="-65" dirty="0">
                <a:latin typeface="Arial"/>
                <a:cs typeface="Arial"/>
              </a:rPr>
              <a:t>performed.</a:t>
            </a:r>
            <a:endParaRPr sz="1900">
              <a:latin typeface="Arial"/>
              <a:cs typeface="Arial"/>
            </a:endParaRPr>
          </a:p>
          <a:p>
            <a:pPr marL="355600" marR="5715" indent="-342900" algn="r">
              <a:lnSpc>
                <a:spcPct val="150100"/>
              </a:lnSpc>
              <a:spcBef>
                <a:spcPts val="455"/>
              </a:spcBef>
              <a:buFont typeface="Arial"/>
              <a:buChar char="•"/>
              <a:tabLst>
                <a:tab pos="354965" algn="l"/>
                <a:tab pos="355600" algn="l"/>
              </a:tabLst>
            </a:pPr>
            <a:r>
              <a:rPr sz="1900" b="1" spc="-90" dirty="0">
                <a:latin typeface="Arial"/>
                <a:cs typeface="Arial"/>
              </a:rPr>
              <a:t>2. </a:t>
            </a:r>
            <a:r>
              <a:rPr sz="1900" b="1" spc="-190" dirty="0">
                <a:latin typeface="Arial"/>
                <a:cs typeface="Arial"/>
              </a:rPr>
              <a:t>Avoidance </a:t>
            </a:r>
            <a:r>
              <a:rPr sz="1900" b="1" spc="-5" dirty="0">
                <a:latin typeface="Arial"/>
                <a:cs typeface="Arial"/>
              </a:rPr>
              <a:t>/ </a:t>
            </a:r>
            <a:r>
              <a:rPr sz="1900" b="1" spc="-165" dirty="0">
                <a:latin typeface="Arial"/>
                <a:cs typeface="Arial"/>
              </a:rPr>
              <a:t>Negative </a:t>
            </a:r>
            <a:r>
              <a:rPr sz="1900" b="1" spc="-155" dirty="0">
                <a:latin typeface="Arial"/>
                <a:cs typeface="Arial"/>
              </a:rPr>
              <a:t>reinforcement: </a:t>
            </a:r>
            <a:r>
              <a:rPr sz="1900" spc="-165" dirty="0">
                <a:latin typeface="Arial"/>
                <a:cs typeface="Arial"/>
              </a:rPr>
              <a:t>Used </a:t>
            </a:r>
            <a:r>
              <a:rPr sz="1900" spc="-55" dirty="0">
                <a:latin typeface="Arial"/>
                <a:cs typeface="Arial"/>
              </a:rPr>
              <a:t>to </a:t>
            </a:r>
            <a:r>
              <a:rPr sz="1900" spc="-70" dirty="0">
                <a:latin typeface="Arial"/>
                <a:cs typeface="Arial"/>
              </a:rPr>
              <a:t>strengthen </a:t>
            </a:r>
            <a:r>
              <a:rPr sz="1900" spc="-60" dirty="0">
                <a:latin typeface="Arial"/>
                <a:cs typeface="Arial"/>
              </a:rPr>
              <a:t>behavior</a:t>
            </a:r>
            <a:r>
              <a:rPr sz="1900" spc="-120" dirty="0">
                <a:latin typeface="Arial"/>
                <a:cs typeface="Arial"/>
              </a:rPr>
              <a:t> </a:t>
            </a:r>
            <a:r>
              <a:rPr sz="1900" spc="-80" dirty="0">
                <a:latin typeface="Arial"/>
                <a:cs typeface="Arial"/>
              </a:rPr>
              <a:t>by</a:t>
            </a:r>
            <a:r>
              <a:rPr sz="1900" spc="55" dirty="0">
                <a:latin typeface="Arial"/>
                <a:cs typeface="Arial"/>
              </a:rPr>
              <a:t> </a:t>
            </a:r>
            <a:r>
              <a:rPr sz="1900" spc="-45" dirty="0">
                <a:latin typeface="Arial"/>
                <a:cs typeface="Arial"/>
              </a:rPr>
              <a:t>avoiding </a:t>
            </a:r>
            <a:r>
              <a:rPr sz="1900" spc="-10" dirty="0">
                <a:latin typeface="Arial"/>
                <a:cs typeface="Arial"/>
              </a:rPr>
              <a:t> </a:t>
            </a:r>
            <a:r>
              <a:rPr sz="1900" spc="-80" dirty="0">
                <a:latin typeface="Arial"/>
                <a:cs typeface="Arial"/>
              </a:rPr>
              <a:t>unpleasant  </a:t>
            </a:r>
            <a:r>
              <a:rPr sz="1900" spc="-140" dirty="0">
                <a:latin typeface="Arial"/>
                <a:cs typeface="Arial"/>
              </a:rPr>
              <a:t>consequences</a:t>
            </a:r>
            <a:r>
              <a:rPr sz="1900" spc="245" dirty="0">
                <a:latin typeface="Arial"/>
                <a:cs typeface="Arial"/>
              </a:rPr>
              <a:t> </a:t>
            </a:r>
            <a:r>
              <a:rPr sz="1900" spc="-40" dirty="0">
                <a:latin typeface="Arial"/>
                <a:cs typeface="Arial"/>
              </a:rPr>
              <a:t>that </a:t>
            </a:r>
            <a:r>
              <a:rPr sz="1900" spc="-15" dirty="0">
                <a:latin typeface="Arial"/>
                <a:cs typeface="Arial"/>
              </a:rPr>
              <a:t>would </a:t>
            </a:r>
            <a:r>
              <a:rPr sz="1900" spc="-45" dirty="0">
                <a:latin typeface="Arial"/>
                <a:cs typeface="Arial"/>
              </a:rPr>
              <a:t>result </a:t>
            </a:r>
            <a:r>
              <a:rPr sz="1900" spc="75" dirty="0">
                <a:latin typeface="Arial"/>
                <a:cs typeface="Arial"/>
              </a:rPr>
              <a:t>if </a:t>
            </a:r>
            <a:r>
              <a:rPr sz="1900" spc="-75" dirty="0">
                <a:latin typeface="Arial"/>
                <a:cs typeface="Arial"/>
              </a:rPr>
              <a:t>the  </a:t>
            </a:r>
            <a:r>
              <a:rPr sz="1900" spc="-60" dirty="0">
                <a:latin typeface="Arial"/>
                <a:cs typeface="Arial"/>
              </a:rPr>
              <a:t>behavior </a:t>
            </a:r>
            <a:r>
              <a:rPr sz="1900" spc="-130" dirty="0">
                <a:latin typeface="Arial"/>
                <a:cs typeface="Arial"/>
              </a:rPr>
              <a:t>was  </a:t>
            </a:r>
            <a:r>
              <a:rPr sz="1900" spc="-45" dirty="0">
                <a:latin typeface="Arial"/>
                <a:cs typeface="Arial"/>
              </a:rPr>
              <a:t>not</a:t>
            </a:r>
            <a:r>
              <a:rPr sz="1900" dirty="0">
                <a:latin typeface="Arial"/>
                <a:cs typeface="Arial"/>
              </a:rPr>
              <a:t> </a:t>
            </a:r>
            <a:r>
              <a:rPr sz="1900" spc="-65" dirty="0">
                <a:latin typeface="Arial"/>
                <a:cs typeface="Arial"/>
              </a:rPr>
              <a:t>performed.</a:t>
            </a:r>
            <a:endParaRPr sz="1900">
              <a:latin typeface="Arial"/>
              <a:cs typeface="Arial"/>
            </a:endParaRPr>
          </a:p>
          <a:p>
            <a:pPr marL="355600" marR="6350" algn="r">
              <a:lnSpc>
                <a:spcPct val="150000"/>
              </a:lnSpc>
              <a:buAutoNum type="arabicPeriod" startAt="3"/>
              <a:tabLst>
                <a:tab pos="599440" algn="l"/>
                <a:tab pos="911860" algn="l"/>
                <a:tab pos="2334895" algn="l"/>
                <a:tab pos="3942079" algn="l"/>
                <a:tab pos="4839970" algn="l"/>
                <a:tab pos="5490210" algn="l"/>
                <a:tab pos="6701790" algn="l"/>
                <a:tab pos="7196455" algn="l"/>
              </a:tabLst>
            </a:pPr>
            <a:r>
              <a:rPr sz="1900" b="1" spc="-195" dirty="0">
                <a:latin typeface="Arial"/>
                <a:cs typeface="Arial"/>
              </a:rPr>
              <a:t>Punishment: </a:t>
            </a:r>
            <a:r>
              <a:rPr sz="1900" spc="-165" dirty="0">
                <a:latin typeface="Arial"/>
                <a:cs typeface="Arial"/>
              </a:rPr>
              <a:t>Used </a:t>
            </a:r>
            <a:r>
              <a:rPr sz="1900" spc="-55" dirty="0">
                <a:latin typeface="Arial"/>
                <a:cs typeface="Arial"/>
              </a:rPr>
              <a:t>to </a:t>
            </a:r>
            <a:r>
              <a:rPr sz="1900" spc="-95" dirty="0">
                <a:latin typeface="Arial"/>
                <a:cs typeface="Arial"/>
              </a:rPr>
              <a:t>weaken </a:t>
            </a:r>
            <a:r>
              <a:rPr sz="1900" spc="-75" dirty="0">
                <a:latin typeface="Arial"/>
                <a:cs typeface="Arial"/>
              </a:rPr>
              <a:t>undesired </a:t>
            </a:r>
            <a:r>
              <a:rPr sz="1900" spc="-85" dirty="0">
                <a:latin typeface="Arial"/>
                <a:cs typeface="Arial"/>
              </a:rPr>
              <a:t>behaviors </a:t>
            </a:r>
            <a:r>
              <a:rPr sz="1900" spc="-80" dirty="0">
                <a:latin typeface="Arial"/>
                <a:cs typeface="Arial"/>
              </a:rPr>
              <a:t>by </a:t>
            </a:r>
            <a:r>
              <a:rPr sz="1900" spc="-65" dirty="0">
                <a:latin typeface="Arial"/>
                <a:cs typeface="Arial"/>
              </a:rPr>
              <a:t>using</a:t>
            </a:r>
            <a:r>
              <a:rPr sz="1900" spc="-50" dirty="0">
                <a:latin typeface="Arial"/>
                <a:cs typeface="Arial"/>
              </a:rPr>
              <a:t> </a:t>
            </a:r>
            <a:r>
              <a:rPr sz="1900" spc="-85" dirty="0">
                <a:latin typeface="Arial"/>
                <a:cs typeface="Arial"/>
              </a:rPr>
              <a:t>negative</a:t>
            </a:r>
            <a:r>
              <a:rPr sz="1900" spc="-5" dirty="0">
                <a:latin typeface="Arial"/>
                <a:cs typeface="Arial"/>
              </a:rPr>
              <a:t> </a:t>
            </a:r>
            <a:r>
              <a:rPr sz="1900" spc="-120" dirty="0">
                <a:latin typeface="Arial"/>
                <a:cs typeface="Arial"/>
              </a:rPr>
              <a:t>outcomes </a:t>
            </a:r>
            <a:r>
              <a:rPr sz="1900" spc="-90" dirty="0">
                <a:latin typeface="Arial"/>
                <a:cs typeface="Arial"/>
              </a:rPr>
              <a:t> </a:t>
            </a:r>
            <a:r>
              <a:rPr sz="1900" spc="-15" dirty="0">
                <a:latin typeface="Arial"/>
                <a:cs typeface="Arial"/>
              </a:rPr>
              <a:t>o</a:t>
            </a:r>
            <a:r>
              <a:rPr sz="1900" spc="-5" dirty="0">
                <a:latin typeface="Arial"/>
                <a:cs typeface="Arial"/>
              </a:rPr>
              <a:t>r</a:t>
            </a:r>
            <a:r>
              <a:rPr sz="1900" dirty="0">
                <a:latin typeface="Arial"/>
                <a:cs typeface="Arial"/>
              </a:rPr>
              <a:t>	</a:t>
            </a:r>
            <a:r>
              <a:rPr sz="1900" spc="-90" dirty="0">
                <a:latin typeface="Arial"/>
                <a:cs typeface="Arial"/>
              </a:rPr>
              <a:t>unpleasan</a:t>
            </a:r>
            <a:r>
              <a:rPr sz="1900" spc="-45" dirty="0">
                <a:latin typeface="Arial"/>
                <a:cs typeface="Arial"/>
              </a:rPr>
              <a:t>t</a:t>
            </a:r>
            <a:r>
              <a:rPr sz="1900" dirty="0">
                <a:latin typeface="Arial"/>
                <a:cs typeface="Arial"/>
              </a:rPr>
              <a:t>	</a:t>
            </a:r>
            <a:r>
              <a:rPr sz="1900" spc="-135" dirty="0">
                <a:latin typeface="Arial"/>
                <a:cs typeface="Arial"/>
              </a:rPr>
              <a:t>conse</a:t>
            </a:r>
            <a:r>
              <a:rPr sz="1900" spc="-150" dirty="0">
                <a:latin typeface="Arial"/>
                <a:cs typeface="Arial"/>
              </a:rPr>
              <a:t>q</a:t>
            </a:r>
            <a:r>
              <a:rPr sz="1900" spc="-5" dirty="0">
                <a:latin typeface="Arial"/>
                <a:cs typeface="Arial"/>
              </a:rPr>
              <a:t>u</a:t>
            </a:r>
            <a:r>
              <a:rPr sz="1900" spc="-225" dirty="0">
                <a:latin typeface="Arial"/>
                <a:cs typeface="Arial"/>
              </a:rPr>
              <a:t>e</a:t>
            </a:r>
            <a:r>
              <a:rPr sz="1900" spc="-120" dirty="0">
                <a:latin typeface="Arial"/>
                <a:cs typeface="Arial"/>
              </a:rPr>
              <a:t>nce</a:t>
            </a:r>
            <a:r>
              <a:rPr sz="1900" dirty="0">
                <a:latin typeface="Arial"/>
                <a:cs typeface="Arial"/>
              </a:rPr>
              <a:t>	</a:t>
            </a:r>
            <a:r>
              <a:rPr sz="1900" spc="45" dirty="0">
                <a:latin typeface="Arial"/>
                <a:cs typeface="Arial"/>
              </a:rPr>
              <a:t>w</a:t>
            </a:r>
            <a:r>
              <a:rPr sz="1900" spc="-125" dirty="0">
                <a:latin typeface="Arial"/>
                <a:cs typeface="Arial"/>
              </a:rPr>
              <a:t>h</a:t>
            </a:r>
            <a:r>
              <a:rPr sz="1900" spc="-114" dirty="0">
                <a:latin typeface="Arial"/>
                <a:cs typeface="Arial"/>
              </a:rPr>
              <a:t>e</a:t>
            </a:r>
            <a:r>
              <a:rPr sz="1900" spc="-10" dirty="0">
                <a:latin typeface="Arial"/>
                <a:cs typeface="Arial"/>
              </a:rPr>
              <a:t>n</a:t>
            </a:r>
            <a:r>
              <a:rPr sz="1900" dirty="0">
                <a:latin typeface="Arial"/>
                <a:cs typeface="Arial"/>
              </a:rPr>
              <a:t>	</a:t>
            </a:r>
            <a:r>
              <a:rPr sz="1900" spc="-70" dirty="0">
                <a:latin typeface="Arial"/>
                <a:cs typeface="Arial"/>
              </a:rPr>
              <a:t>th</a:t>
            </a:r>
            <a:r>
              <a:rPr sz="1900" spc="-85" dirty="0">
                <a:latin typeface="Arial"/>
                <a:cs typeface="Arial"/>
              </a:rPr>
              <a:t>e</a:t>
            </a:r>
            <a:r>
              <a:rPr sz="1900" dirty="0">
                <a:latin typeface="Arial"/>
                <a:cs typeface="Arial"/>
              </a:rPr>
              <a:t>	</a:t>
            </a:r>
            <a:r>
              <a:rPr sz="1900" spc="-130" dirty="0">
                <a:latin typeface="Arial"/>
                <a:cs typeface="Arial"/>
              </a:rPr>
              <a:t>beh</a:t>
            </a:r>
            <a:r>
              <a:rPr sz="1900" spc="-120" dirty="0">
                <a:latin typeface="Arial"/>
                <a:cs typeface="Arial"/>
              </a:rPr>
              <a:t>a</a:t>
            </a:r>
            <a:r>
              <a:rPr sz="1900" spc="20" dirty="0">
                <a:latin typeface="Arial"/>
                <a:cs typeface="Arial"/>
              </a:rPr>
              <a:t>vi</a:t>
            </a:r>
            <a:r>
              <a:rPr sz="1900" spc="-5" dirty="0">
                <a:latin typeface="Arial"/>
                <a:cs typeface="Arial"/>
              </a:rPr>
              <a:t>or</a:t>
            </a:r>
            <a:r>
              <a:rPr sz="1900" dirty="0">
                <a:latin typeface="Arial"/>
                <a:cs typeface="Arial"/>
              </a:rPr>
              <a:t>	</a:t>
            </a:r>
            <a:r>
              <a:rPr sz="1900" spc="-65" dirty="0">
                <a:latin typeface="Arial"/>
                <a:cs typeface="Arial"/>
              </a:rPr>
              <a:t>i</a:t>
            </a:r>
            <a:r>
              <a:rPr sz="1900" spc="-120" dirty="0">
                <a:latin typeface="Arial"/>
                <a:cs typeface="Arial"/>
              </a:rPr>
              <a:t>s</a:t>
            </a:r>
            <a:r>
              <a:rPr sz="1900" dirty="0">
                <a:latin typeface="Arial"/>
                <a:cs typeface="Arial"/>
              </a:rPr>
              <a:t>	</a:t>
            </a:r>
            <a:r>
              <a:rPr sz="1900" spc="-50" dirty="0">
                <a:latin typeface="Arial"/>
                <a:cs typeface="Arial"/>
              </a:rPr>
              <a:t>perf</a:t>
            </a:r>
            <a:r>
              <a:rPr sz="1900" spc="-65" dirty="0">
                <a:latin typeface="Arial"/>
                <a:cs typeface="Arial"/>
              </a:rPr>
              <a:t>o</a:t>
            </a:r>
            <a:r>
              <a:rPr sz="1900" spc="15" dirty="0">
                <a:latin typeface="Arial"/>
                <a:cs typeface="Arial"/>
              </a:rPr>
              <a:t>r</a:t>
            </a:r>
            <a:r>
              <a:rPr sz="1900" spc="45" dirty="0">
                <a:latin typeface="Arial"/>
                <a:cs typeface="Arial"/>
              </a:rPr>
              <a:t>m</a:t>
            </a:r>
            <a:r>
              <a:rPr sz="1900" spc="-225" dirty="0">
                <a:latin typeface="Arial"/>
                <a:cs typeface="Arial"/>
              </a:rPr>
              <a:t>e</a:t>
            </a:r>
            <a:r>
              <a:rPr sz="1900" spc="-70" dirty="0">
                <a:latin typeface="Arial"/>
                <a:cs typeface="Arial"/>
              </a:rPr>
              <a:t>d</a:t>
            </a:r>
            <a:r>
              <a:rPr sz="1900" spc="-145" dirty="0">
                <a:latin typeface="Arial"/>
                <a:cs typeface="Arial"/>
              </a:rPr>
              <a:t>.</a:t>
            </a:r>
            <a:endParaRPr sz="1900">
              <a:latin typeface="Arial"/>
              <a:cs typeface="Arial"/>
            </a:endParaRPr>
          </a:p>
          <a:p>
            <a:pPr marL="277495" marR="5080" indent="-277495" algn="r">
              <a:lnSpc>
                <a:spcPct val="100000"/>
              </a:lnSpc>
              <a:spcBef>
                <a:spcPts val="1140"/>
              </a:spcBef>
              <a:buAutoNum type="arabicPeriod" startAt="3"/>
              <a:tabLst>
                <a:tab pos="277495" algn="l"/>
              </a:tabLst>
            </a:pPr>
            <a:r>
              <a:rPr sz="1900" b="1" spc="-160" dirty="0">
                <a:latin typeface="Arial"/>
                <a:cs typeface="Arial"/>
              </a:rPr>
              <a:t>Extinction:  </a:t>
            </a:r>
            <a:r>
              <a:rPr sz="1900" spc="-165" dirty="0">
                <a:latin typeface="Arial"/>
                <a:cs typeface="Arial"/>
              </a:rPr>
              <a:t>Used</a:t>
            </a:r>
            <a:r>
              <a:rPr sz="1900" spc="195" dirty="0">
                <a:latin typeface="Arial"/>
                <a:cs typeface="Arial"/>
              </a:rPr>
              <a:t> </a:t>
            </a:r>
            <a:r>
              <a:rPr sz="1900" spc="-55" dirty="0">
                <a:latin typeface="Arial"/>
                <a:cs typeface="Arial"/>
              </a:rPr>
              <a:t>to  </a:t>
            </a:r>
            <a:r>
              <a:rPr sz="1900" spc="-100" dirty="0">
                <a:latin typeface="Arial"/>
                <a:cs typeface="Arial"/>
              </a:rPr>
              <a:t>weaken  </a:t>
            </a:r>
            <a:r>
              <a:rPr sz="1900" spc="-75" dirty="0">
                <a:latin typeface="Arial"/>
                <a:cs typeface="Arial"/>
              </a:rPr>
              <a:t>undesired  </a:t>
            </a:r>
            <a:r>
              <a:rPr sz="1900" spc="-80" dirty="0">
                <a:latin typeface="Arial"/>
                <a:cs typeface="Arial"/>
              </a:rPr>
              <a:t>behaviors  </a:t>
            </a:r>
            <a:r>
              <a:rPr sz="1900" spc="-75" dirty="0">
                <a:latin typeface="Arial"/>
                <a:cs typeface="Arial"/>
              </a:rPr>
              <a:t>by  </a:t>
            </a:r>
            <a:r>
              <a:rPr sz="1900" spc="-45" dirty="0">
                <a:latin typeface="Arial"/>
                <a:cs typeface="Arial"/>
              </a:rPr>
              <a:t>simply  </a:t>
            </a:r>
            <a:r>
              <a:rPr sz="1900" spc="-10" dirty="0">
                <a:latin typeface="Arial"/>
                <a:cs typeface="Arial"/>
              </a:rPr>
              <a:t>ignoring or</a:t>
            </a:r>
            <a:r>
              <a:rPr sz="1900" spc="-195" dirty="0">
                <a:latin typeface="Arial"/>
                <a:cs typeface="Arial"/>
              </a:rPr>
              <a:t> </a:t>
            </a:r>
            <a:r>
              <a:rPr sz="1900" spc="-45" dirty="0">
                <a:latin typeface="Arial"/>
                <a:cs typeface="Arial"/>
              </a:rPr>
              <a:t>not</a:t>
            </a:r>
            <a:endParaRPr sz="1900">
              <a:latin typeface="Arial"/>
              <a:cs typeface="Arial"/>
            </a:endParaRPr>
          </a:p>
          <a:p>
            <a:pPr marL="355600">
              <a:lnSpc>
                <a:spcPct val="100000"/>
              </a:lnSpc>
              <a:spcBef>
                <a:spcPts val="1140"/>
              </a:spcBef>
            </a:pPr>
            <a:r>
              <a:rPr sz="1900" spc="-10" dirty="0">
                <a:latin typeface="Arial"/>
                <a:cs typeface="Arial"/>
              </a:rPr>
              <a:t>reinforcing </a:t>
            </a:r>
            <a:r>
              <a:rPr sz="1900" spc="-40" dirty="0">
                <a:latin typeface="Arial"/>
                <a:cs typeface="Arial"/>
              </a:rPr>
              <a:t>that</a:t>
            </a:r>
            <a:r>
              <a:rPr sz="1900" spc="-105" dirty="0">
                <a:latin typeface="Arial"/>
                <a:cs typeface="Arial"/>
              </a:rPr>
              <a:t> </a:t>
            </a:r>
            <a:r>
              <a:rPr sz="1900" spc="-70" dirty="0">
                <a:latin typeface="Arial"/>
                <a:cs typeface="Arial"/>
              </a:rPr>
              <a:t>behavior.</a:t>
            </a:r>
            <a:endParaRPr sz="1900">
              <a:latin typeface="Arial"/>
              <a:cs typeface="Arial"/>
            </a:endParaRPr>
          </a:p>
        </p:txBody>
      </p:sp>
      <p:sp>
        <p:nvSpPr>
          <p:cNvPr id="3" name="object 3"/>
          <p:cNvSpPr/>
          <p:nvPr/>
        </p:nvSpPr>
        <p:spPr>
          <a:xfrm>
            <a:off x="8382000" y="6096000"/>
            <a:ext cx="609600" cy="6096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382000" y="6096000"/>
              <a:ext cx="609600" cy="6096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sldNum" sz="quarter" idx="4294967295"/>
          </p:nvPr>
        </p:nvSpPr>
        <p:spPr>
          <a:xfrm>
            <a:off x="4547615" y="6464909"/>
            <a:ext cx="231775" cy="238759"/>
          </a:xfrm>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32</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Importance </a:t>
            </a:r>
            <a:r>
              <a:rPr lang="en-US" b="1" dirty="0"/>
              <a:t>of motivation in an organization:</a:t>
            </a:r>
            <a:endParaRPr lang="en-US" dirty="0"/>
          </a:p>
        </p:txBody>
      </p:sp>
      <p:sp>
        <p:nvSpPr>
          <p:cNvPr id="3" name="Content Placeholder 2"/>
          <p:cNvSpPr>
            <a:spLocks noGrp="1"/>
          </p:cNvSpPr>
          <p:nvPr>
            <p:ph idx="1"/>
          </p:nvPr>
        </p:nvSpPr>
        <p:spPr/>
        <p:txBody>
          <a:bodyPr>
            <a:normAutofit lnSpcReduction="10000"/>
          </a:bodyPr>
          <a:lstStyle/>
          <a:p>
            <a:pPr fontAlgn="base"/>
            <a:r>
              <a:rPr lang="en-US" sz="2400" b="1" dirty="0"/>
              <a:t>1. Greater efficiency:</a:t>
            </a:r>
            <a:endParaRPr lang="en-US" sz="2400" dirty="0"/>
          </a:p>
          <a:p>
            <a:pPr fontAlgn="base"/>
            <a:r>
              <a:rPr lang="en-US" sz="2400" dirty="0"/>
              <a:t>Motivation enhances the efficiency of the employees and of organization. When employees are motivated, they can perform with commitment and dedication.</a:t>
            </a:r>
          </a:p>
          <a:p>
            <a:pPr fontAlgn="base"/>
            <a:r>
              <a:rPr lang="en-US" sz="2400" b="1" dirty="0"/>
              <a:t>2. Reduction in absenteeism and </a:t>
            </a:r>
            <a:r>
              <a:rPr lang="en-US" sz="2400" b="1" dirty="0" smtClean="0"/>
              <a:t>labor </a:t>
            </a:r>
            <a:r>
              <a:rPr lang="en-US" sz="2400" b="1" dirty="0"/>
              <a:t>turnover:</a:t>
            </a:r>
            <a:endParaRPr lang="en-US" sz="2400" dirty="0"/>
          </a:p>
          <a:p>
            <a:pPr fontAlgn="base"/>
            <a:r>
              <a:rPr lang="en-US" sz="2400" dirty="0"/>
              <a:t>Motivated employees may not remain absent or leave the organization. They develop a sense of belonging towards the organization and thus improve their overall performance.</a:t>
            </a:r>
          </a:p>
          <a:p>
            <a:pPr fontAlgn="base"/>
            <a:r>
              <a:rPr lang="en-US" sz="2400" b="1" dirty="0"/>
              <a:t>3. Team spirit:</a:t>
            </a:r>
            <a:endParaRPr lang="en-US" sz="2400" dirty="0"/>
          </a:p>
          <a:p>
            <a:pPr fontAlgn="base"/>
            <a:r>
              <a:rPr lang="en-US" sz="2400" dirty="0"/>
              <a:t>Motivation improves team spirit of employees, and this improves the work environ­ment and the overall performance of the employee and the organization.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Importance of motivation in an organization:</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sz="2400" b="1" dirty="0"/>
              <a:t>4. Reduction in wastages and breakages:</a:t>
            </a:r>
            <a:endParaRPr lang="en-US" sz="2400" dirty="0"/>
          </a:p>
          <a:p>
            <a:pPr fontAlgn="base"/>
            <a:r>
              <a:rPr lang="en-US" sz="2400" dirty="0" smtClean="0"/>
              <a:t>Motivated </a:t>
            </a:r>
            <a:r>
              <a:rPr lang="en-US" sz="2400" dirty="0"/>
              <a:t>employees take great care in handling machines and other resources. This will reduce wastages and breakages, thus resulting in higher benefits to the organization.</a:t>
            </a:r>
          </a:p>
          <a:p>
            <a:pPr fontAlgn="base"/>
            <a:r>
              <a:rPr lang="en-US" sz="2400" b="1" dirty="0"/>
              <a:t>5. Cordial relations:</a:t>
            </a:r>
            <a:endParaRPr lang="en-US" sz="2400" dirty="0"/>
          </a:p>
          <a:p>
            <a:pPr fontAlgn="base"/>
            <a:r>
              <a:rPr lang="en-US" sz="2400" dirty="0"/>
              <a:t>Motivation enables cordial and healthy relationship in the organization. Moti­vation helps reduce </a:t>
            </a:r>
            <a:r>
              <a:rPr lang="en-US" sz="2400" dirty="0" smtClean="0"/>
              <a:t>labor </a:t>
            </a:r>
            <a:r>
              <a:rPr lang="en-US" sz="2400" dirty="0"/>
              <a:t>grievances and disputes. It ensures sound relations between the man­agement and the </a:t>
            </a:r>
            <a:r>
              <a:rPr lang="en-US" sz="2400" dirty="0" smtClean="0"/>
              <a:t>labor. </a:t>
            </a:r>
            <a:r>
              <a:rPr lang="en-US" sz="2400" dirty="0"/>
              <a:t>It improves the overall efficiency of the organization</a:t>
            </a:r>
            <a:r>
              <a:rPr lang="en-US" sz="2400" dirty="0" smtClean="0"/>
              <a:t>.</a:t>
            </a:r>
            <a:r>
              <a:rPr lang="en-US" sz="2400" b="1" dirty="0"/>
              <a:t> </a:t>
            </a:r>
            <a:endParaRPr lang="en-US" sz="2400" b="1" dirty="0" smtClean="0"/>
          </a:p>
          <a:p>
            <a:pPr fontAlgn="base"/>
            <a:r>
              <a:rPr lang="en-US" sz="2400" b="1" dirty="0" smtClean="0"/>
              <a:t>6</a:t>
            </a:r>
            <a:r>
              <a:rPr lang="en-US" sz="2400" b="1" dirty="0"/>
              <a:t>. Promotion of innovation:</a:t>
            </a:r>
            <a:endParaRPr lang="en-US" sz="2400" dirty="0"/>
          </a:p>
          <a:p>
            <a:pPr fontAlgn="base"/>
            <a:r>
              <a:rPr lang="en-US" sz="2400" dirty="0" smtClean="0"/>
              <a:t>Motivated </a:t>
            </a:r>
            <a:r>
              <a:rPr lang="en-US" sz="2400" dirty="0"/>
              <a:t>employees use their initiative to find out innovative ways in the performance of their operations. Such employees are more creative and help the organization to gain the competitive advantage.</a:t>
            </a:r>
          </a:p>
          <a:p>
            <a:pPr fontAlgn="base"/>
            <a:endParaRPr lang="en-US" sz="2400"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Importance of motivation in an organization:</a:t>
            </a:r>
            <a:endParaRPr lang="en-US" dirty="0"/>
          </a:p>
        </p:txBody>
      </p:sp>
      <p:sp>
        <p:nvSpPr>
          <p:cNvPr id="3" name="Content Placeholder 2"/>
          <p:cNvSpPr>
            <a:spLocks noGrp="1"/>
          </p:cNvSpPr>
          <p:nvPr>
            <p:ph idx="1"/>
          </p:nvPr>
        </p:nvSpPr>
        <p:spPr/>
        <p:txBody>
          <a:bodyPr>
            <a:normAutofit/>
          </a:bodyPr>
          <a:lstStyle/>
          <a:p>
            <a:pPr fontAlgn="base"/>
            <a:r>
              <a:rPr lang="en-US" sz="2400" b="1" dirty="0"/>
              <a:t>7. Optimum use of resources:</a:t>
            </a:r>
            <a:endParaRPr lang="en-US" sz="2400" dirty="0"/>
          </a:p>
          <a:p>
            <a:pPr fontAlgn="base"/>
            <a:r>
              <a:rPr lang="en-US" sz="2400" dirty="0"/>
              <a:t>Motivation leads to greater employee involvement and lesser wast­ages. This leads to optimum utilization of resources.</a:t>
            </a:r>
          </a:p>
          <a:p>
            <a:pPr fontAlgn="base"/>
            <a:r>
              <a:rPr lang="en-US" sz="2400" b="1" dirty="0"/>
              <a:t>8. Corporate image:</a:t>
            </a:r>
            <a:endParaRPr lang="en-US" sz="2400" dirty="0"/>
          </a:p>
          <a:p>
            <a:pPr fontAlgn="base"/>
            <a:r>
              <a:rPr lang="en-US" sz="2400" dirty="0"/>
              <a:t>Motivated employees are more loyal to the organization. They work with a sense of commitment and dedication. This improves the overall performance of the employee, which enables better results for the company. This results in better relations with all the stakeholders.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Characteristics/Features </a:t>
            </a:r>
            <a:r>
              <a:rPr lang="en-US" b="1" dirty="0"/>
              <a:t>of Motivation:</a:t>
            </a:r>
            <a:br>
              <a:rPr lang="en-US" b="1" dirty="0"/>
            </a:br>
            <a:endParaRPr lang="en-US" dirty="0"/>
          </a:p>
        </p:txBody>
      </p:sp>
      <p:sp>
        <p:nvSpPr>
          <p:cNvPr id="3" name="Content Placeholder 2"/>
          <p:cNvSpPr>
            <a:spLocks noGrp="1"/>
          </p:cNvSpPr>
          <p:nvPr>
            <p:ph idx="1"/>
          </p:nvPr>
        </p:nvSpPr>
        <p:spPr/>
        <p:txBody>
          <a:bodyPr>
            <a:normAutofit fontScale="40000" lnSpcReduction="20000"/>
          </a:bodyPr>
          <a:lstStyle/>
          <a:p>
            <a:pPr fontAlgn="base"/>
            <a:r>
              <a:rPr lang="en-US" b="1" dirty="0"/>
              <a:t>1. </a:t>
            </a:r>
            <a:r>
              <a:rPr lang="en-US" sz="4500" b="1" dirty="0"/>
              <a:t>Interaction between the individual and the situation:</a:t>
            </a:r>
            <a:endParaRPr lang="en-US" sz="4500" dirty="0"/>
          </a:p>
          <a:p>
            <a:pPr fontAlgn="base"/>
            <a:r>
              <a:rPr lang="en-US" sz="4500" dirty="0"/>
              <a:t>Motivation is not a personal trait but an interaction between the individual and the situation</a:t>
            </a:r>
            <a:r>
              <a:rPr lang="en-US" sz="4500" dirty="0" smtClean="0"/>
              <a:t>.</a:t>
            </a:r>
          </a:p>
          <a:p>
            <a:pPr fontAlgn="base">
              <a:buNone/>
            </a:pPr>
            <a:endParaRPr lang="en-US" sz="4500" dirty="0"/>
          </a:p>
          <a:p>
            <a:pPr fontAlgn="base"/>
            <a:r>
              <a:rPr lang="en-US" sz="4500" b="1" dirty="0"/>
              <a:t>2. Goal-directed </a:t>
            </a:r>
            <a:r>
              <a:rPr lang="en-US" sz="4500" b="1" dirty="0" smtClean="0"/>
              <a:t>behavior:</a:t>
            </a:r>
            <a:endParaRPr lang="en-US" sz="4500" dirty="0"/>
          </a:p>
          <a:p>
            <a:pPr fontAlgn="base"/>
            <a:r>
              <a:rPr lang="en-US" sz="4500" dirty="0"/>
              <a:t>Motivation leads to an action that is goal oriented. Motivation leads to accomplishment of organizational goals and satisfaction of personal needs</a:t>
            </a:r>
            <a:r>
              <a:rPr lang="en-US" sz="4500" dirty="0" smtClean="0"/>
              <a:t>.</a:t>
            </a:r>
          </a:p>
          <a:p>
            <a:pPr fontAlgn="base">
              <a:buNone/>
            </a:pPr>
            <a:endParaRPr lang="en-US" sz="4500" dirty="0"/>
          </a:p>
          <a:p>
            <a:pPr fontAlgn="base"/>
            <a:r>
              <a:rPr lang="en-US" sz="4500" b="1" dirty="0"/>
              <a:t>3. Systems oriented</a:t>
            </a:r>
            <a:r>
              <a:rPr lang="en-US" sz="4500" b="1" dirty="0" smtClean="0"/>
              <a:t>:</a:t>
            </a:r>
            <a:endParaRPr lang="en-US" sz="4500" dirty="0"/>
          </a:p>
          <a:p>
            <a:pPr fontAlgn="base"/>
            <a:r>
              <a:rPr lang="en-US" sz="4500" b="1" dirty="0"/>
              <a:t>Motivation is influenced by two forces:</a:t>
            </a:r>
            <a:endParaRPr lang="en-US" sz="4500" dirty="0"/>
          </a:p>
          <a:p>
            <a:pPr fontAlgn="base"/>
            <a:r>
              <a:rPr lang="en-US" sz="4500" b="1" dirty="0" smtClean="0"/>
              <a:t>a</a:t>
            </a:r>
            <a:r>
              <a:rPr lang="en-US" sz="4500" b="1" dirty="0"/>
              <a:t>. Internal forces:</a:t>
            </a:r>
            <a:endParaRPr lang="en-US" sz="4500" dirty="0"/>
          </a:p>
          <a:p>
            <a:pPr fontAlgn="base"/>
            <a:r>
              <a:rPr lang="en-US" sz="4500" dirty="0"/>
              <a:t>These forces are internal to the individual, i.e., their needs, wants and nature.</a:t>
            </a:r>
          </a:p>
          <a:p>
            <a:pPr fontAlgn="base"/>
            <a:r>
              <a:rPr lang="en-US" sz="4500" b="1" dirty="0"/>
              <a:t>b. External forces:</a:t>
            </a:r>
            <a:endParaRPr lang="en-US" sz="4500" dirty="0"/>
          </a:p>
          <a:p>
            <a:pPr fontAlgn="base"/>
            <a:r>
              <a:rPr lang="en-US" sz="4500" dirty="0"/>
              <a:t>These forces are external to the individual, which may be organizational related such as management philosophy, organizational structure, and superior-subordinate relationship, and also the forces found in the external environment such as culture, customs, religion and values.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Characteristics/Features of Motivation:</a:t>
            </a:r>
            <a:endParaRPr lang="en-US" dirty="0"/>
          </a:p>
        </p:txBody>
      </p:sp>
      <p:sp>
        <p:nvSpPr>
          <p:cNvPr id="3" name="Content Placeholder 2"/>
          <p:cNvSpPr>
            <a:spLocks noGrp="1"/>
          </p:cNvSpPr>
          <p:nvPr>
            <p:ph idx="1"/>
          </p:nvPr>
        </p:nvSpPr>
        <p:spPr/>
        <p:txBody>
          <a:bodyPr>
            <a:normAutofit/>
          </a:bodyPr>
          <a:lstStyle/>
          <a:p>
            <a:pPr fontAlgn="base"/>
            <a:r>
              <a:rPr lang="en-US" sz="2200" b="1" dirty="0"/>
              <a:t>4. Positive or negative:</a:t>
            </a:r>
            <a:endParaRPr lang="en-US" sz="2200" dirty="0"/>
          </a:p>
          <a:p>
            <a:pPr fontAlgn="base"/>
            <a:r>
              <a:rPr lang="en-US" sz="2200" dirty="0"/>
              <a:t>Positive motivation or the carrot approach offers positive incentives such as appreciation, promotion, status and incentives. Negative motivation or stick approach emphasizes penalties, fines and punishments.</a:t>
            </a:r>
          </a:p>
          <a:p>
            <a:pPr fontAlgn="base"/>
            <a:r>
              <a:rPr lang="en-US" sz="2200" b="1" dirty="0"/>
              <a:t>5. Dynamic and complex in nature:</a:t>
            </a:r>
            <a:endParaRPr lang="en-US" sz="2200" dirty="0"/>
          </a:p>
          <a:p>
            <a:pPr fontAlgn="base"/>
            <a:r>
              <a:rPr lang="en-US" sz="2200" dirty="0"/>
              <a:t>Human </a:t>
            </a:r>
            <a:r>
              <a:rPr lang="en-US" sz="2200" dirty="0" smtClean="0"/>
              <a:t>behavior </a:t>
            </a:r>
            <a:r>
              <a:rPr lang="en-US" sz="2200" dirty="0"/>
              <a:t>is highly complex, and it becomes extremely difficult to understand people at work. Motivation is a dynamic and complex process.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048000"/>
          </a:xfrm>
        </p:spPr>
        <p:txBody>
          <a:bodyPr>
            <a:normAutofit/>
          </a:bodyPr>
          <a:lstStyle/>
          <a:p>
            <a:r>
              <a:rPr lang="en-US" sz="7200" b="1" dirty="0" smtClean="0"/>
              <a:t>THEORIES OF MOTIVATION </a:t>
            </a:r>
            <a:endParaRPr lang="en-US" sz="72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2686</Words>
  <Application>Microsoft Office PowerPoint</Application>
  <PresentationFormat>On-screen Show (4:3)</PresentationFormat>
  <Paragraphs>167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Motivation </vt:lpstr>
      <vt:lpstr>Motivation </vt:lpstr>
      <vt:lpstr>Slide 3</vt:lpstr>
      <vt:lpstr>Importance of motivation in an organization:</vt:lpstr>
      <vt:lpstr>Importance of motivation in an organization:</vt:lpstr>
      <vt:lpstr>Importance of motivation in an organization:</vt:lpstr>
      <vt:lpstr> Characteristics/Features of Motivation: </vt:lpstr>
      <vt:lpstr>Characteristics/Features of Motivation:</vt:lpstr>
      <vt:lpstr>THEORIES OF MOTIVATION </vt:lpstr>
      <vt:lpstr>Slide 10</vt:lpstr>
      <vt:lpstr>Content Theories:</vt:lpstr>
      <vt:lpstr>Slide 12</vt:lpstr>
      <vt:lpstr>2.Herzberg’s Motivation-Hygiene Theory:</vt:lpstr>
      <vt:lpstr>Slide 14</vt:lpstr>
      <vt:lpstr>Slide 15</vt:lpstr>
      <vt:lpstr>3.McClelland’s Needs Theory:</vt:lpstr>
      <vt:lpstr>Slide 17</vt:lpstr>
      <vt:lpstr>Slide 18</vt:lpstr>
      <vt:lpstr>4.Alderfer’s ERG Theory:</vt:lpstr>
      <vt:lpstr>Slide 20</vt:lpstr>
      <vt:lpstr>Process Theories:</vt:lpstr>
      <vt:lpstr>Slide 22</vt:lpstr>
      <vt:lpstr>Slide 23</vt:lpstr>
      <vt:lpstr>Slide 24</vt:lpstr>
      <vt:lpstr>3.Equity: An individual perceives that his outcomes in relation to his inputs are  equal to those of others. The equity can be expressed as</vt:lpstr>
      <vt:lpstr>3.GOAL SETTING THEORY:</vt:lpstr>
      <vt:lpstr>Slide 27</vt:lpstr>
      <vt:lpstr>Slide 28</vt:lpstr>
      <vt:lpstr>4.Reinforcement Theory:</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dc:title>
  <dc:creator>ADMIN</dc:creator>
  <cp:lastModifiedBy>ADMIN</cp:lastModifiedBy>
  <cp:revision>11</cp:revision>
  <dcterms:created xsi:type="dcterms:W3CDTF">2020-02-26T13:49:24Z</dcterms:created>
  <dcterms:modified xsi:type="dcterms:W3CDTF">2024-01-17T13:32:22Z</dcterms:modified>
</cp:coreProperties>
</file>